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7" r:id="rId11"/>
    <p:sldId id="265" r:id="rId12"/>
    <p:sldId id="266" r:id="rId13"/>
    <p:sldId id="298" r:id="rId14"/>
    <p:sldId id="267" r:id="rId15"/>
    <p:sldId id="268" r:id="rId16"/>
    <p:sldId id="269" r:id="rId17"/>
    <p:sldId id="270" r:id="rId18"/>
    <p:sldId id="299" r:id="rId19"/>
    <p:sldId id="271" r:id="rId20"/>
    <p:sldId id="272" r:id="rId21"/>
    <p:sldId id="273" r:id="rId22"/>
    <p:sldId id="300" r:id="rId23"/>
    <p:sldId id="274" r:id="rId24"/>
    <p:sldId id="275" r:id="rId25"/>
    <p:sldId id="276" r:id="rId26"/>
    <p:sldId id="304" r:id="rId27"/>
    <p:sldId id="277" r:id="rId28"/>
    <p:sldId id="293" r:id="rId29"/>
    <p:sldId id="278" r:id="rId30"/>
    <p:sldId id="294" r:id="rId31"/>
    <p:sldId id="301" r:id="rId32"/>
    <p:sldId id="279" r:id="rId33"/>
    <p:sldId id="280" r:id="rId34"/>
    <p:sldId id="302" r:id="rId35"/>
    <p:sldId id="295" r:id="rId36"/>
    <p:sldId id="281" r:id="rId37"/>
    <p:sldId id="282" r:id="rId38"/>
    <p:sldId id="283" r:id="rId39"/>
    <p:sldId id="303" r:id="rId40"/>
    <p:sldId id="284" r:id="rId41"/>
    <p:sldId id="296" r:id="rId42"/>
    <p:sldId id="292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0" autoAdjust="0"/>
    <p:restoredTop sz="94660"/>
  </p:normalViewPr>
  <p:slideViewPr>
    <p:cSldViewPr snapToGrid="0">
      <p:cViewPr varScale="1">
        <p:scale>
          <a:sx n="62" d="100"/>
          <a:sy n="62" d="100"/>
        </p:scale>
        <p:origin x="6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07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232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582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1624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4201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2188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078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44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995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6302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8279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596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12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220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882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2855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871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1A4DE-FAAD-0104-1547-C666FB76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F95B6-6D4C-1753-952F-168BCCD7E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61D7E-80F8-88DB-97B9-431B4328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6C67F-42DD-C775-1AAB-4BA772D0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3A9D2-B61B-9F0F-62F6-14D0E7C83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041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9007E54-C0F0-436B-9F27-7B973BD7049D}" type="datetimeFigureOut">
              <a:rPr lang="en-IN" smtClean="0"/>
              <a:t>17-07-2026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074E753-81C6-4573-8DFA-4B89BA986C9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764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23EEC-5841-E145-9F93-79319E874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6077" y="387852"/>
            <a:ext cx="8689976" cy="2509213"/>
          </a:xfrm>
        </p:spPr>
        <p:txBody>
          <a:bodyPr>
            <a:noAutofit/>
          </a:bodyPr>
          <a:lstStyle/>
          <a:p>
            <a:r>
              <a:rPr lang="en-IN" sz="9600" dirty="0">
                <a:solidFill>
                  <a:schemeClr val="accent2">
                    <a:lumMod val="75000"/>
                  </a:schemeClr>
                </a:solidFill>
              </a:rPr>
              <a:t>Proximal Tibia Fractures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0A1B3B-7C74-4D15-299D-0DA300877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9508" y="3811712"/>
            <a:ext cx="9144000" cy="2658436"/>
          </a:xfrm>
        </p:spPr>
        <p:txBody>
          <a:bodyPr>
            <a:normAutofit/>
          </a:bodyPr>
          <a:lstStyle/>
          <a:p>
            <a:r>
              <a:rPr lang="en-IN" dirty="0"/>
              <a:t>DR. VIKAS ANANDA SATRE</a:t>
            </a:r>
          </a:p>
          <a:p>
            <a:r>
              <a:rPr lang="en-IN" dirty="0"/>
              <a:t>Ms orthopaedics</a:t>
            </a:r>
          </a:p>
          <a:p>
            <a:r>
              <a:rPr lang="en-IN" dirty="0"/>
              <a:t>PROFESSOR &amp; HEAD OF DEPARTMENT OF ORTHOPAEDICS</a:t>
            </a:r>
          </a:p>
          <a:p>
            <a:r>
              <a:rPr lang="en-IN" dirty="0"/>
              <a:t>KIMS ,KVV</a:t>
            </a:r>
          </a:p>
          <a:p>
            <a:r>
              <a:rPr lang="en-IN" dirty="0"/>
              <a:t>KARAD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327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2C81E-FF9A-3803-6F2C-B59E3491C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Learning Objectives 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2FABF-0918-4AED-9948-BB9BF3D5D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Define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proximal tibia fracture patterns and mechanisms.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Classify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these fractures using the 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Schatzker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system.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Identify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early signs of Acute Compartment Syndrome (ACS).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Evaluate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popliteal artery and peroneal nerve injuries.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Outline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emergency management and definitive fixation options.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98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B05E0-7499-9D5B-4CB2-2A2BC5CB1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Surgical Anatomy: Osseous &amp; Articular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2E27B-FB14-917F-74F3-99823F451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Proximal tibia consists of medial and lateral condyles.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Lateral plateau: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Higher, convex, more frequently fractured.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Medial plateau: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Lower, concave, stronger bone density.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Tibial tubercle serves as the patellar tendon insertion.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Intercondylar eminence anchors the cruciate ligaments.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1861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979-90B3-ED02-7728-5618AA0A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F8EF3-6A8D-E08F-2640-B4E4A5914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Anterior compartment: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Tightly bound by deep fascia.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Minimal subcutaneous tissue covers the anteromedial tibia.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Poor soft tissue coverage increases open fracture risk.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High-energy trauma causes massive perioperative swelling.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Blisters: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Clear fluid vs. 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hemorrhagic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blisters dictate surgical timing.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2926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C89C-B39C-45D7-C1C1-6BDD77159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Vascular Anatomy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A2DB6-A30F-A858-7A2A-FE1C9B632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Popliteal artery passes through the adductor hiatus.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Tethered closely to bone at the 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Google Sans"/>
              </a:rPr>
              <a:t>soleal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cleft.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Divides into anterior tibial and </a:t>
            </a:r>
            <a:r>
              <a:rPr lang="en-US" b="0" i="0" dirty="0" err="1">
                <a:solidFill>
                  <a:srgbClr val="0A0A0A"/>
                </a:solidFill>
                <a:effectLst/>
                <a:latin typeface="Google Sans"/>
              </a:rPr>
              <a:t>tibioperoneal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 trunk.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High risk of traction or transaction in displaced fractures.</a:t>
            </a:r>
          </a:p>
          <a:p>
            <a:pPr>
              <a:lnSpc>
                <a:spcPct val="150000"/>
              </a:lnSpc>
            </a:pP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Collateral circulation around the knee is often insufficient.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4514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B8543-FF5C-0D8C-DD15-0F92C5D4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Neurological Anatomy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14F9D-F46F-517F-C951-D2FA794AC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Common peroneal nerve winds around the fibular neck.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Vulnerable to direct impact or lateral distraction forces.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Divides into deep and superficial peroneal nerves.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Deep branch: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Controls ankle dorsiflexion (foot drop risk).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Superficial branch: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Controls foot eversion and lateral calf sensation.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3165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3EB78-F133-9356-21CD-CB03C01E2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Mechanism &amp; Classification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CBE0A-4E04-C460-E91E-C3926E6BF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Low-energy: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Valgus stress in elderly (osteoporotic bone).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High-energy: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Motor vehicle accidents, falls from height.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Axial loading: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Drives femoral condyles into tibial plateau.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Direct blow: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"Bumper injury" from car pedestrian accidents.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Combination forces cause severe comminution and soft tissue tearing.</a:t>
            </a:r>
          </a:p>
          <a:p>
            <a:pPr>
              <a:lnSpc>
                <a:spcPts val="2100"/>
              </a:lnSpc>
              <a:buNone/>
            </a:pPr>
            <a:endParaRPr lang="en-IN" b="1" i="0" dirty="0">
              <a:solidFill>
                <a:srgbClr val="0A0A0A"/>
              </a:solidFill>
              <a:effectLst/>
              <a:latin typeface="Google San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87341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3ED0-4960-F28D-32EC-3337CDC21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CC354-85A9-A4B2-D6DE-22889E88A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IN" b="1" i="0" dirty="0" err="1">
                <a:solidFill>
                  <a:srgbClr val="0A0A0A"/>
                </a:solidFill>
                <a:effectLst/>
                <a:latin typeface="Google Sans"/>
              </a:rPr>
              <a:t>Schatzker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 Classification (Types I–III)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Type I: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Pure cleavage fracture of lateral plateau.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Type II: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Cleavage combined with depression of lateral plateau.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Type III: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Pure central depression of lateral plateau.</a:t>
            </a:r>
          </a:p>
          <a:p>
            <a:pPr>
              <a:lnSpc>
                <a:spcPct val="150000"/>
              </a:lnSpc>
            </a:pPr>
            <a:r>
              <a:rPr lang="en-IN" b="1" i="1" dirty="0">
                <a:solidFill>
                  <a:srgbClr val="0A0A0A"/>
                </a:solidFill>
                <a:effectLst/>
                <a:latin typeface="Google Sans"/>
              </a:rPr>
              <a:t>Clinical Note: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Types I–III typically result from low-energy trauma.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7285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3F8FC-6CD9-C800-744D-8DD99EC7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DFF8D-813F-C742-A589-23A0EA0C6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en-IN" b="1" i="0" dirty="0" err="1">
                <a:solidFill>
                  <a:srgbClr val="0A0A0A"/>
                </a:solidFill>
                <a:effectLst/>
                <a:latin typeface="Google Sans"/>
              </a:rPr>
              <a:t>Schatzker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 Classification (Types IV–VI)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Type IV: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Medial plateau fracture (high-energy, neurovascular risk).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Type V: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Bicondylar fracture (both plateaus separated from shaft).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Type VI: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Plateau fracture with complete metaphyseal-diaphyseal dissociation.</a:t>
            </a:r>
          </a:p>
          <a:p>
            <a:pPr>
              <a:lnSpc>
                <a:spcPct val="150000"/>
              </a:lnSpc>
            </a:pPr>
            <a:r>
              <a:rPr lang="en-IN" b="1" i="1" dirty="0">
                <a:solidFill>
                  <a:srgbClr val="0A0A0A"/>
                </a:solidFill>
                <a:effectLst/>
                <a:latin typeface="Google Sans"/>
              </a:rPr>
              <a:t>Clinical Note:</a:t>
            </a: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Types IV–VI carry extreme soft-tissue and vascular risk.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8758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14AB-13B6-42A6-FFEE-4E69CB8BB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B4D905-1024-ADB8-227C-57DC2A3CA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2755" y="2366963"/>
            <a:ext cx="4386490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90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57F5-8314-7C40-3529-9BCDD054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Clinical Presentation &amp; Bedside Evaluation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4368C-75F7-5BB0-A42C-7D4FE76CA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Severe pain, swelling, and inability to bear weight.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Hemarthrosis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: Knee looks tense, ballotable patella.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Deformity: 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Varus/valgus malalignment or limb shortening.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Always check skin integrity for punctures or abrasions.</a:t>
            </a:r>
          </a:p>
          <a:p>
            <a:pPr>
              <a:lnSpc>
                <a:spcPct val="150000"/>
              </a:lnSpc>
            </a:pP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Document mechanical skin tenting immediately to prevent necrosis.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0552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FC9FF-4BBA-4B35-44C0-4A045935E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Radiological Evaluation Protocol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7A405-EA1E-FEF4-D1A2-5DE4F2EBB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AP and Lateral Views: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Standard initial trauma series.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Oblique Views (45 degrees):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Helps visualize subluxation.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CT Scan: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Essential for articular depression mapping.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MRI: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Indicated if soft tissue/ligamentous injury suspected.</a:t>
            </a:r>
          </a:p>
          <a:p>
            <a:pPr>
              <a:lnSpc>
                <a:spcPct val="150000"/>
              </a:lnSpc>
            </a:pPr>
            <a:r>
              <a:rPr lang="en-IN" b="1" i="0" dirty="0">
                <a:solidFill>
                  <a:srgbClr val="0A0A0A"/>
                </a:solidFill>
                <a:effectLst/>
                <a:latin typeface="Google Sans"/>
              </a:rPr>
              <a:t>CT Angiography: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 Mandatory if distal pulses are abnormal.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91282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C1FA4-1DC1-04A5-5157-707604988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1D319E-AFFB-F227-9A8C-339B6A9A6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62334" y="1690688"/>
            <a:ext cx="3081173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9E35A9-4527-5AFD-2E3C-C37B26627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406" y="1885040"/>
            <a:ext cx="427672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97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BB30B-2827-7372-D6AE-C0907C99A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Neurovascular Injuries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85947-0404-F535-1F06-D4572AF48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High-energy </a:t>
            </a:r>
            <a:r>
              <a:rPr lang="en-US" dirty="0" err="1">
                <a:solidFill>
                  <a:srgbClr val="0A0A0A"/>
                </a:solidFill>
                <a:latin typeface="Google Sans"/>
              </a:rPr>
              <a:t>Schatzker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 IV, V, VI have highest risks.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Popliteal artery injury occurs in up to 10% of high-energy cases.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Peroneal nerve injury occurs in 2–5% of lateral injuries.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Knee dislocation combinations skyrocket neurovascular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complication rates.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54148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87EF-56AA-1A9D-C16A-270F5F11F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 Popliteal Artery Injury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732DF-D74B-6C03-1A37-DC1EC5574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Direct transection: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Bone shards slice through the vessel.</a:t>
            </a:r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Traction injury: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High energy stretches and tears the intima.</a:t>
            </a:r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Intimal flap tear: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Leads to delayed thrombosis and ischemia.</a:t>
            </a:r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Spasm: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Diagnosis of exclusion; treat as occlusion first.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8766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50CDE-4D07-4767-36A5-8CB769D7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Clinical Assessment of Vascularity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E8905-CB2E-A1B4-ED1C-461C1B069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Hard Signs: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Absent distal pulses, active 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hemorrhage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, expanding hematoma.</a:t>
            </a:r>
          </a:p>
          <a:p>
            <a:pPr>
              <a:lnSpc>
                <a:spcPct val="1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Soft Signs: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Diminished pulses, asymmetric capillary refill, cool extremity.</a:t>
            </a:r>
          </a:p>
          <a:p>
            <a:pPr>
              <a:lnSpc>
                <a:spcPct val="10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Compare posterior tibial and dorsalis pedis pulses to the uninjured limb.</a:t>
            </a:r>
          </a:p>
          <a:p>
            <a:pPr>
              <a:lnSpc>
                <a:spcPct val="1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Measure Ankle-Brachial Index (ABI):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Normal value is &gt;0.9.</a:t>
            </a:r>
          </a:p>
          <a:p>
            <a:pPr>
              <a:lnSpc>
                <a:spcPct val="100000"/>
              </a:lnSpc>
            </a:pPr>
            <a:r>
              <a:rPr lang="en-IN" b="1" i="1" dirty="0">
                <a:solidFill>
                  <a:srgbClr val="0A0A0A"/>
                </a:solidFill>
                <a:latin typeface="Google Sans"/>
              </a:rPr>
              <a:t>Rule: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ABI &lt;0.9 requires immediate CT angiography or vascular consult.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7786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D5152-1C5C-8FDE-7A1C-4BA4B0EE8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Peroneal Nerve Assessment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E5386-8E3F-4B7B-308E-59859DAA2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Motor function: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Ask patient to dorsiflex big toe and ankle.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Sensory function: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Test first dorsal webspace (deep peroneal nerve).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Test lateral aspect of the foot (superficial peroneal nerve).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Document nerve status </a:t>
            </a:r>
            <a:r>
              <a:rPr lang="en-US" i="1" dirty="0">
                <a:solidFill>
                  <a:srgbClr val="0A0A0A"/>
                </a:solidFill>
                <a:latin typeface="Google Sans"/>
              </a:rPr>
              <a:t>before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any reduction attempt.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Foot drop requires early splinting in a neutral position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047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53EEC-D27F-89FC-EB66-A4E8189B2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67AE1C-9A85-B5C2-50FE-5D16F46598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1481" y="2366963"/>
            <a:ext cx="3549038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7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31C96-D45A-816D-9873-6C8AD4468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Management Protocol: Vascular Emergency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DA5F3-A7BA-67C5-FBAF-510E42435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285"/>
            <a:ext cx="10515600" cy="51679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Time is muscle: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Warm ischemia over 6 hours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causes irreversible damage.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Immediate provisional fracture reduction and alignment.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Re-evaluate pulses post-reduction; if absent, head to OR.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Vascular repair takes precedence over definitive </a:t>
            </a:r>
            <a:r>
              <a:rPr lang="en-US" dirty="0" err="1">
                <a:solidFill>
                  <a:srgbClr val="0A0A0A"/>
                </a:solidFill>
                <a:latin typeface="Google Sans"/>
              </a:rPr>
              <a:t>orthopaedic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 fixation.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Temporary Vascular Shunt: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Placed to restore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flow during bone stabilization.</a:t>
            </a:r>
          </a:p>
          <a:p>
            <a:pPr>
              <a:lnSpc>
                <a:spcPct val="150000"/>
              </a:lnSpc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5658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8CDD5-9A42-F83D-1D86-C59AF0353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A0A0A"/>
                </a:solidFill>
                <a:latin typeface="Google Sans"/>
              </a:rPr>
              <a:t>Orthopaedic</a:t>
            </a:r>
            <a:r>
              <a:rPr lang="en-US" b="1" dirty="0">
                <a:solidFill>
                  <a:srgbClr val="0A0A0A"/>
                </a:solidFill>
                <a:latin typeface="Google Sans"/>
              </a:rPr>
              <a:t> Stabilization in Vascular Injury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FEFE6-D63A-E222-72B6-5F74E8394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Apply a rapid spanning knee external fixator first.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External fixation provides bone stability to protect vascular grafts.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Avoid prolonged internal fixation operations during active ischemia.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Perform prophylactic fasciotomies after vascular repair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(reperfusion injury risk).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4423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23A2-7FF3-5B6B-16FB-76445A08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Acute Compartment Syndrome 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9ACA6-906A-07C8-75CF-AE495ACAE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Increased tissue pressure within a closed fascial space.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Vicious cycle: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Trauma → 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Edema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 → Increased pressure → Venous collapse.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Reduced local perfusion pressure leads to muscle ischemia.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Ischemia triggers further cellular swelling and necrosis.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Irreversible nerve damage begins within 2–4 hours.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9790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5AF76-3863-0354-5DA4-A625AB23A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77E72E-2891-C1FD-5AB3-1562C73AB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552" y="2366963"/>
            <a:ext cx="2394896" cy="3424237"/>
          </a:xfrm>
        </p:spPr>
      </p:pic>
    </p:spTree>
    <p:extLst>
      <p:ext uri="{BB962C8B-B14F-4D97-AF65-F5344CB8AC3E}">
        <p14:creationId xmlns:p14="http://schemas.microsoft.com/office/powerpoint/2010/main" val="169039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348E5-5EA6-29E1-86B8-A712AF3A3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 The Leg Compartments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90643-422B-CFA6-696A-78AF50EE5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Anterior: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Deep peroneal nerve, anterior tibial artery/vein.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Lateral: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Superficial peroneal nerve.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Superficial Posterior: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Gastrocnemius, soleus, sural nerve.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Deep Posterior: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Tibialis posterior, popliteal vessels, tibial nerve.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Proximal tibia fractures can trigger ACS in all four compartments.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1176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31B25-B509-B516-28FA-A48604D1A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A0A0A"/>
                </a:solidFill>
                <a:latin typeface="Google Sans"/>
              </a:rPr>
              <a:t>Clinical Diagnosis: The 5 'P's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A458C-0971-A7A7-82FB-4DF1636FF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Pain: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Out of proportion to injury, unmanageable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with opioids.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Pain with passive stretch: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Earliest, most reliable clinical sign.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Paresthesia: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Numbness along nerve pathways passing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through compartments.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Pallor / </a:t>
            </a:r>
            <a:r>
              <a:rPr lang="en-US" b="1" dirty="0" err="1">
                <a:solidFill>
                  <a:srgbClr val="0A0A0A"/>
                </a:solidFill>
                <a:latin typeface="Google Sans"/>
              </a:rPr>
              <a:t>Poikilothermia</a:t>
            </a:r>
            <a:r>
              <a:rPr lang="en-US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Pale, cold skin (late signs).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Pulselessness: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Extremely late sign; damage is already done.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3179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C38E-2BB1-A33C-0640-093F2FC43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n-IN" b="1" dirty="0" err="1">
                <a:solidFill>
                  <a:srgbClr val="0A0A0A"/>
                </a:solidFill>
                <a:latin typeface="Google Sans"/>
              </a:rPr>
              <a:t>Intracompartmental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 Pressure (ICP) Monitoring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2EE8-77E9-67DB-BAC5-1BF9523F5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Clinical diagnosis is paramount; ICP is used in 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obtunded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comatose patients.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Whitesides or Stryker device: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Measures hydrostatic pressure.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Absolute pressure: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&gt;30–40 mmHg indicates compartment syndrome.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Delta Pressure (</a:t>
            </a:r>
            <a:r>
              <a:rPr lang="el-GR" b="1" dirty="0">
                <a:solidFill>
                  <a:srgbClr val="0A0A0A"/>
                </a:solidFill>
                <a:latin typeface="Google Sans"/>
              </a:rPr>
              <a:t>Δ 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P):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Diastolic BP minus ICP.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Diagnostic Threshold: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l-GR" dirty="0">
                <a:solidFill>
                  <a:srgbClr val="0A0A0A"/>
                </a:solidFill>
                <a:latin typeface="Google Sans"/>
              </a:rPr>
              <a:t>Δ 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P &lt; 30 mmHg confirms ACS.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3104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84FA-9733-D56D-8FC1-62185C411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ED5DCE-0832-3B20-6A29-4B3CAD4B9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0618" y="1690688"/>
            <a:ext cx="3703266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ABA9C0-710B-D84B-00AA-570527EB8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5221" y="2225425"/>
            <a:ext cx="24860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538C-EA78-D4F7-2560-708087F21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A0A0A"/>
                </a:solidFill>
                <a:latin typeface="Google Sans"/>
              </a:rPr>
              <a:t> Emergency Management of Compartment Syndrome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6427A-3CCA-2DE6-A5A6-29AF8FEC4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3044"/>
            <a:ext cx="10515600" cy="51679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Step 1: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Remove all restrictive casts, splints,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or tight dressings.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Step 2: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Place limb at heart level (do NOT elevate;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elevation lowers perfusion).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Step 3: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Provide high-flow oxygen and maintain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systemic blood pressure.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0373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3212-1B8E-DC91-2CEE-F3DFADA2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EC50E-1670-DBF3-F059-CC1F1842D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Step 4: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Re-evaluate within 15–30 minutes.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If no improvement or if clinically certain: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Emergency Fasciotomy.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0480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781E9-4930-4E08-9AF6-CB480E91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Surgical Technique: Four-Compartment Fasciotomy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7BA50-7272-D83E-6A99-ECD84B6F9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Requires two long incisions: Anterolateral and Posteromedial.</a:t>
            </a:r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Anterolateral incision: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Accesses anterior and lateral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compartments.</a:t>
            </a:r>
          </a:p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Posteromedial incision: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Accesses superficial and deep posterior compartments.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4045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AB64-33B7-E355-1060-9BB1D4BA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75C75-5287-54D2-75A7-0FF75947D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Avoid damaging the saphenous vein/nerve medially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and peroneal nerve laterally.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Leave wounds wide open; cover with sterile dressings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 or negative pressure therapy.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7597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984CB-90AE-9C48-99CA-BE72A85BA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DDEF0F-E9CC-C1A8-C54A-425440869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309" y="2366963"/>
            <a:ext cx="4551381" cy="3424237"/>
          </a:xfrm>
        </p:spPr>
      </p:pic>
    </p:spTree>
    <p:extLst>
      <p:ext uri="{BB962C8B-B14F-4D97-AF65-F5344CB8AC3E}">
        <p14:creationId xmlns:p14="http://schemas.microsoft.com/office/powerpoint/2010/main" val="267606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23D65-CE7D-0BFA-F45F-C718E2CAB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Definitive Management &amp; Complications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616F-85F4-591D-370F-4DF40EE41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Indications: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Severe soft tissue swelling, open fractures,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neurovascular damage.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Spanning External Fixator: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Pins placed in distal femur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and tibial shaft.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Bypasses the zone of injury to let soft tissues rest.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"Damage Control Orthopaedics" (DCO) minimizes systemic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inflammatory second-hit.</a:t>
            </a:r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3870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41F1B-6C6B-2B01-CFB9-7028612D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Definitive Surgical Management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D5702-8F91-B353-2EFB-F1D862540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Open Reduction and Internal Fixation (ORIF):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Standard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for stable soft tissues.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Anterolateral Plating: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For 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Schatzker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 I–III.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Dual Plating (Medial + Lateral):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For high-energy </a:t>
            </a:r>
            <a:r>
              <a:rPr lang="en-IN" dirty="0" err="1">
                <a:solidFill>
                  <a:srgbClr val="0A0A0A"/>
                </a:solidFill>
                <a:latin typeface="Google Sans"/>
              </a:rPr>
              <a:t>Schatzker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 V and VI.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Bone Grafting/Subchondral Void Fillers: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To support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depressed articular fragments.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39312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68963-C861-38BD-02A1-34A27FB41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C6DA9D-FE8E-78E5-9179-8029E59535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3976" y="2366963"/>
            <a:ext cx="4104048" cy="342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03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D8658-4448-9664-1691-BEF659B28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AF88A-7C18-E3C6-042E-2697F5ACE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Minimally Invasive Percutaneous Osteosynthesis (MIPO):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Protects biology.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182417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3F8E9-0DB8-CCD0-BB92-30B10104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Postoperative Protocols &amp; Rehabilitation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F62C1-6CFA-5FE2-7737-FAD7A09A5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028"/>
            <a:ext cx="10515600" cy="48391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Early knee range of motion (ROM) exercises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to prevent arthrofibrosis.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Weight-bearing status: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Strictly non-weight bearing (NWB)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for 6–12 weeks.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Serial radiographs at 2, 6, and 12 weeks to assess healing.</a:t>
            </a:r>
          </a:p>
          <a:p>
            <a:pPr>
              <a:lnSpc>
                <a:spcPct val="15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Deep Vein Thrombosis (DVT) prophylaxis is mandatory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for all patients.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4482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5F8B-A707-A7E1-806D-5CF1DB57C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Early Complications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0258A-5952-E935-08B4-7BCE9FC85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Infection &amp; Wound Dehiscence: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High risk due to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poor subcutaneous coverage.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Deep Vein Thrombosis (DVT) / Pulmonary Embolism (PE).</a:t>
            </a:r>
            <a:endParaRPr lang="en-US" dirty="0">
              <a:solidFill>
                <a:srgbClr val="0A0A0A"/>
              </a:solidFill>
              <a:latin typeface="Google Sans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0A0A0A"/>
                </a:solidFill>
                <a:latin typeface="Google Sans"/>
              </a:rPr>
              <a:t>Loss of reduction:</a:t>
            </a:r>
            <a:r>
              <a:rPr lang="en-US" dirty="0">
                <a:solidFill>
                  <a:srgbClr val="0A0A0A"/>
                </a:solidFill>
                <a:latin typeface="Google Sans"/>
              </a:rPr>
              <a:t> Hardware failure or premature weight bearing.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A0A0A"/>
                </a:solidFill>
                <a:latin typeface="Google Sans"/>
              </a:rPr>
              <a:t>Pin tract infections in cases treated with external fixators.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16960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BB0E-30EE-953E-7C32-6C666D83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Late Complications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01A3B-24CC-2ED2-AAC5-668D4DC4E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Post-Traumatic Osteoarthritis: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Due to residual articular step-off &gt;2 mm.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Malunion/Non-union: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Varus collapse is a frequent complication.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Knee Stiffness / Arthrofibrosis: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Result of prolonged immobilization.</a:t>
            </a:r>
          </a:p>
          <a:p>
            <a:pPr>
              <a:lnSpc>
                <a:spcPct val="15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Chronic Foot Drop: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Secondary to neglected peroneal nerve palsy.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230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FC42-32D0-DD19-576F-D8B84E88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1EE1E8-AD41-C627-6657-21E0096262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2318" y="1815351"/>
            <a:ext cx="280454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83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17001-9A08-0967-0FEE-214FBA51C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0A0A0A"/>
                </a:solidFill>
                <a:latin typeface="Google Sans"/>
              </a:rPr>
              <a:t>Summary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DA419-F4CC-98DC-8548-09C4939D8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Proximal tibia fractures are high-stakes,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soft-tissue-driven injuries.</a:t>
            </a:r>
          </a:p>
          <a:p>
            <a:pPr>
              <a:lnSpc>
                <a:spcPct val="200000"/>
              </a:lnSpc>
            </a:pPr>
            <a:r>
              <a:rPr lang="en-IN" b="1" dirty="0" err="1">
                <a:solidFill>
                  <a:srgbClr val="0A0A0A"/>
                </a:solidFill>
                <a:latin typeface="Google Sans"/>
              </a:rPr>
              <a:t>Schatzker</a:t>
            </a:r>
            <a:r>
              <a:rPr lang="en-IN" b="1" dirty="0">
                <a:solidFill>
                  <a:srgbClr val="0A0A0A"/>
                </a:solidFill>
                <a:latin typeface="Google Sans"/>
              </a:rPr>
              <a:t> classification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dictates the injury energy level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and surgical plan.</a:t>
            </a:r>
          </a:p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Vascular check is priority #1: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ABI and Angiography save limbs.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591846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23F0D-62F0-8CC2-1BA1-2982856BB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8466F-C866-A025-1170-C01AFDBAA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IN" b="1" dirty="0">
                <a:solidFill>
                  <a:srgbClr val="0A0A0A"/>
                </a:solidFill>
                <a:latin typeface="Google Sans"/>
              </a:rPr>
              <a:t>Compartment Syndrome is a clinical diagnosis:</a:t>
            </a:r>
            <a:r>
              <a:rPr lang="en-IN" dirty="0">
                <a:solidFill>
                  <a:srgbClr val="0A0A0A"/>
                </a:solidFill>
                <a:latin typeface="Google Sans"/>
              </a:rPr>
              <a:t> Treat with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early decompression.</a:t>
            </a:r>
          </a:p>
          <a:p>
            <a:pPr>
              <a:lnSpc>
                <a:spcPct val="200000"/>
              </a:lnSpc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Never compress a swollen leg; prioritize damage control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IN" dirty="0">
                <a:solidFill>
                  <a:srgbClr val="0A0A0A"/>
                </a:solidFill>
                <a:latin typeface="Google Sans"/>
              </a:rPr>
              <a:t> external fixation.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422660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0DBEB-8B64-BD08-F295-A59EBD16C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9A530-99A2-ACEE-E9BC-1D09FDF01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>
                <a:solidFill>
                  <a:schemeClr val="accent2">
                    <a:lumMod val="75000"/>
                  </a:schemeClr>
                </a:solidFill>
              </a:rPr>
              <a:t>THANK YOU</a:t>
            </a:r>
            <a:endParaRPr lang="en-IN" sz="9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532852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67</TotalTime>
  <Words>1540</Words>
  <Application>Microsoft Office PowerPoint</Application>
  <PresentationFormat>Widescreen</PresentationFormat>
  <Paragraphs>195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Google Sans</vt:lpstr>
      <vt:lpstr>Tw Cen MT</vt:lpstr>
      <vt:lpstr>Droplet</vt:lpstr>
      <vt:lpstr>Proximal Tibia Fractures</vt:lpstr>
      <vt:lpstr>Learning Objectives </vt:lpstr>
      <vt:lpstr>Surgical Anatomy: Osseous &amp; Articular</vt:lpstr>
      <vt:lpstr>PowerPoint Presentation</vt:lpstr>
      <vt:lpstr>Vascular Anatomy</vt:lpstr>
      <vt:lpstr>Neurological Anatomy</vt:lpstr>
      <vt:lpstr>Mechanism &amp; Classification</vt:lpstr>
      <vt:lpstr>PowerPoint Presentation</vt:lpstr>
      <vt:lpstr>PowerPoint Presentation</vt:lpstr>
      <vt:lpstr> </vt:lpstr>
      <vt:lpstr>Clinical Presentation &amp; Bedside Evaluation</vt:lpstr>
      <vt:lpstr>Radiological Evaluation Protocol</vt:lpstr>
      <vt:lpstr>PowerPoint Presentation</vt:lpstr>
      <vt:lpstr>Neurovascular Injuries</vt:lpstr>
      <vt:lpstr> Popliteal Artery Injury</vt:lpstr>
      <vt:lpstr>Clinical Assessment of Vascularity</vt:lpstr>
      <vt:lpstr>Peroneal Nerve Assessment</vt:lpstr>
      <vt:lpstr>PowerPoint Presentation</vt:lpstr>
      <vt:lpstr>Management Protocol: Vascular Emergency</vt:lpstr>
      <vt:lpstr>Orthopaedic Stabilization in Vascular Injury</vt:lpstr>
      <vt:lpstr>Acute Compartment Syndrome </vt:lpstr>
      <vt:lpstr>PowerPoint Presentation</vt:lpstr>
      <vt:lpstr> The Leg Compartments</vt:lpstr>
      <vt:lpstr>Clinical Diagnosis: The 5 'P's</vt:lpstr>
      <vt:lpstr> Intracompartmental Pressure (ICP) Monitoring</vt:lpstr>
      <vt:lpstr>PowerPoint Presentation</vt:lpstr>
      <vt:lpstr> Emergency Management of Compartment Syndrome</vt:lpstr>
      <vt:lpstr>PowerPoint Presentation</vt:lpstr>
      <vt:lpstr>Surgical Technique: Four-Compartment Fasciotomy</vt:lpstr>
      <vt:lpstr>PowerPoint Presentation</vt:lpstr>
      <vt:lpstr>PowerPoint Presentation</vt:lpstr>
      <vt:lpstr>Definitive Management &amp; Complications</vt:lpstr>
      <vt:lpstr>Definitive Surgical Management</vt:lpstr>
      <vt:lpstr>PowerPoint Presentation</vt:lpstr>
      <vt:lpstr>PowerPoint Presentation</vt:lpstr>
      <vt:lpstr>Postoperative Protocols &amp; Rehabilitation</vt:lpstr>
      <vt:lpstr>Early Complications</vt:lpstr>
      <vt:lpstr>Late Complications</vt:lpstr>
      <vt:lpstr>PowerPoint Presentation</vt:lpstr>
      <vt:lpstr>Summary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sanju dey</dc:creator>
  <cp:lastModifiedBy>sanju dey</cp:lastModifiedBy>
  <cp:revision>13</cp:revision>
  <dcterms:created xsi:type="dcterms:W3CDTF">2026-07-12T16:24:36Z</dcterms:created>
  <dcterms:modified xsi:type="dcterms:W3CDTF">2026-07-17T03:32:29Z</dcterms:modified>
</cp:coreProperties>
</file>