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notesMasterIdLst>
    <p:notesMasterId r:id="rId52"/>
  </p:notesMasterIdLst>
  <p:sldIdLst>
    <p:sldId id="256" r:id="rId2"/>
    <p:sldId id="257" r:id="rId3"/>
    <p:sldId id="284" r:id="rId4"/>
    <p:sldId id="258" r:id="rId5"/>
    <p:sldId id="285" r:id="rId6"/>
    <p:sldId id="259" r:id="rId7"/>
    <p:sldId id="286" r:id="rId8"/>
    <p:sldId id="260" r:id="rId9"/>
    <p:sldId id="305" r:id="rId10"/>
    <p:sldId id="261" r:id="rId11"/>
    <p:sldId id="262" r:id="rId12"/>
    <p:sldId id="263" r:id="rId13"/>
    <p:sldId id="287" r:id="rId14"/>
    <p:sldId id="264" r:id="rId15"/>
    <p:sldId id="288" r:id="rId16"/>
    <p:sldId id="265" r:id="rId17"/>
    <p:sldId id="289" r:id="rId18"/>
    <p:sldId id="266" r:id="rId19"/>
    <p:sldId id="290" r:id="rId20"/>
    <p:sldId id="267" r:id="rId21"/>
    <p:sldId id="291" r:id="rId22"/>
    <p:sldId id="268" r:id="rId23"/>
    <p:sldId id="292" r:id="rId24"/>
    <p:sldId id="269" r:id="rId25"/>
    <p:sldId id="293" r:id="rId26"/>
    <p:sldId id="270" r:id="rId27"/>
    <p:sldId id="271" r:id="rId28"/>
    <p:sldId id="294" r:id="rId29"/>
    <p:sldId id="272" r:id="rId30"/>
    <p:sldId id="295" r:id="rId31"/>
    <p:sldId id="273" r:id="rId32"/>
    <p:sldId id="296" r:id="rId33"/>
    <p:sldId id="274" r:id="rId34"/>
    <p:sldId id="297" r:id="rId35"/>
    <p:sldId id="275" r:id="rId36"/>
    <p:sldId id="298" r:id="rId37"/>
    <p:sldId id="276" r:id="rId38"/>
    <p:sldId id="299" r:id="rId39"/>
    <p:sldId id="277" r:id="rId40"/>
    <p:sldId id="300" r:id="rId41"/>
    <p:sldId id="278" r:id="rId42"/>
    <p:sldId id="301" r:id="rId43"/>
    <p:sldId id="279" r:id="rId44"/>
    <p:sldId id="302" r:id="rId45"/>
    <p:sldId id="280" r:id="rId46"/>
    <p:sldId id="303" r:id="rId47"/>
    <p:sldId id="281" r:id="rId48"/>
    <p:sldId id="304" r:id="rId49"/>
    <p:sldId id="306" r:id="rId50"/>
    <p:sldId id="282" r:id="rId5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EEE67-81A0-412B-A522-A339AA221735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CF4EB-EBF7-4876-BC70-94698EB9F7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2087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CF4EB-EBF7-4876-BC70-94698EB9F7C6}" type="slidenum">
              <a:rPr lang="en-IN" smtClean="0"/>
              <a:t>48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510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9EB1-B9BA-499B-809D-A1D524FCF7A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7182-433C-44BB-8C76-CCBF9DFE07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1898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9EB1-B9BA-499B-809D-A1D524FCF7A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7182-433C-44BB-8C76-CCBF9DFE07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4439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9EB1-B9BA-499B-809D-A1D524FCF7A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7182-433C-44BB-8C76-CCBF9DFE07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4132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9EB1-B9BA-499B-809D-A1D524FCF7A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7182-433C-44BB-8C76-CCBF9DFE07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7332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9EB1-B9BA-499B-809D-A1D524FCF7A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7182-433C-44BB-8C76-CCBF9DFE07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4177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9EB1-B9BA-499B-809D-A1D524FCF7A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7182-433C-44BB-8C76-CCBF9DFE07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1562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9EB1-B9BA-499B-809D-A1D524FCF7A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7182-433C-44BB-8C76-CCBF9DFE07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526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9EB1-B9BA-499B-809D-A1D524FCF7A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7182-433C-44BB-8C76-CCBF9DFE07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4100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9EB1-B9BA-499B-809D-A1D524FCF7A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7182-433C-44BB-8C76-CCBF9DFE07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4650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9EB1-B9BA-499B-809D-A1D524FCF7A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7182-433C-44BB-8C76-CCBF9DFE07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487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9EB1-B9BA-499B-809D-A1D524FCF7A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7182-433C-44BB-8C76-CCBF9DFE07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93359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9EB1-B9BA-499B-809D-A1D524FCF7A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7182-433C-44BB-8C76-CCBF9DFE07AE}" type="slidenum">
              <a:rPr lang="en-IN" smtClean="0"/>
              <a:t>‹#›</a:t>
            </a:fld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22141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9EB1-B9BA-499B-809D-A1D524FCF7A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7182-433C-44BB-8C76-CCBF9DFE07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4620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9EB1-B9BA-499B-809D-A1D524FCF7A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7182-433C-44BB-8C76-CCBF9DFE07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99533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9EB1-B9BA-499B-809D-A1D524FCF7A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7182-433C-44BB-8C76-CCBF9DFE07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84358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9EB1-B9BA-499B-809D-A1D524FCF7A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7182-433C-44BB-8C76-CCBF9DFE07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61133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9EB1-B9BA-499B-809D-A1D524FCF7A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47182-433C-44BB-8C76-CCBF9DFE07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88409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9EB1-B9BA-499B-809D-A1D524FCF7A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CBC47182-433C-44BB-8C76-CCBF9DFE07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549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9289EB1-B9BA-499B-809D-A1D524FCF7AF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BC47182-433C-44BB-8C76-CCBF9DFE07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616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  <p:sldLayoutId id="2147483765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85A9E-20B9-AADB-9D8B-5E0E65284C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550771"/>
            <a:ext cx="8689976" cy="250921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Pre-Hospital Care and Emergency Hospital Management</a:t>
            </a:r>
            <a:endParaRPr lang="en-IN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5CA5AB-38C3-DA23-3179-2295C9A3B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29519" y="4074854"/>
            <a:ext cx="9178249" cy="2509213"/>
          </a:xfrm>
        </p:spPr>
        <p:txBody>
          <a:bodyPr>
            <a:normAutofit lnSpcReduction="10000"/>
          </a:bodyPr>
          <a:lstStyle/>
          <a:p>
            <a:r>
              <a:rPr lang="en-IN" dirty="0"/>
              <a:t>DR. VIKAS ANANDA SATRE</a:t>
            </a:r>
          </a:p>
          <a:p>
            <a:r>
              <a:rPr lang="en-IN" dirty="0"/>
              <a:t>Ms orthopaedics</a:t>
            </a:r>
          </a:p>
          <a:p>
            <a:r>
              <a:rPr lang="en-IN" dirty="0"/>
              <a:t>PROFESSOR &amp; HEAD OF DEPARTMENT OF ORTHOPAEDICS</a:t>
            </a:r>
          </a:p>
          <a:p>
            <a:r>
              <a:rPr lang="en-IN" dirty="0"/>
              <a:t>KIMS ,KVV</a:t>
            </a:r>
          </a:p>
          <a:p>
            <a:r>
              <a:rPr lang="en-IN" dirty="0"/>
              <a:t>KARAD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3254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573A7-0AAE-2D86-BD3F-9E8FAF733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</a:t>
            </a:r>
            <a:r>
              <a:rPr lang="en-IN" b="1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21F2D-8D2E-2000-8D74-8C72DE889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Understand the structure of Emergency Medical Services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(EMS) in India.</a:t>
            </a:r>
          </a:p>
          <a:p>
            <a:pPr>
              <a:lnSpc>
                <a:spcPct val="150000"/>
              </a:lnSpc>
            </a:pPr>
            <a:r>
              <a:rPr lang="en-US" dirty="0"/>
              <a:t>Master pre-hospital and in-hospital triage systems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(START and ESI protocols).</a:t>
            </a:r>
          </a:p>
          <a:p>
            <a:pPr>
              <a:lnSpc>
                <a:spcPct val="150000"/>
              </a:lnSpc>
            </a:pPr>
            <a:r>
              <a:rPr lang="en-US" dirty="0"/>
              <a:t>Perform primary (ABCDE) and secondary surveys efficiently.</a:t>
            </a:r>
          </a:p>
          <a:p>
            <a:pPr>
              <a:lnSpc>
                <a:spcPct val="150000"/>
              </a:lnSpc>
            </a:pPr>
            <a:r>
              <a:rPr lang="en-US" dirty="0"/>
              <a:t>Identify and execute immediate life-saving interventions.</a:t>
            </a:r>
          </a:p>
        </p:txBody>
      </p:sp>
    </p:spTree>
    <p:extLst>
      <p:ext uri="{BB962C8B-B14F-4D97-AF65-F5344CB8AC3E}">
        <p14:creationId xmlns:p14="http://schemas.microsoft.com/office/powerpoint/2010/main" val="3490671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E4813-D12F-F245-FE4B-B2654C76E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3A5DE-FE28-E4FD-760D-D04A4F2E5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Navigate Medico-Legal Cases (MLC) and ethical dilemmas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 in emergency care.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41702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01914-D0D9-8ACE-E53E-00B78ADFD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Pre-Hospital Care 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5E12A-A064-88FF-AAFB-C971557C5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Definition: 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Emergency medical care provided before a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patient reaches a hospital.</a:t>
            </a:r>
          </a:p>
          <a:p>
            <a:pPr>
              <a:lnSpc>
                <a:spcPct val="15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Primary Goal: </a:t>
            </a:r>
            <a:r>
              <a:rPr lang="en-US" b="0" i="0" dirty="0" err="1">
                <a:solidFill>
                  <a:srgbClr val="0A0A0A"/>
                </a:solidFill>
                <a:effectLst/>
                <a:latin typeface="Google Sans"/>
              </a:rPr>
              <a:t>Stabilise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vital signs, prevent secondary injury,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and ensure safe transport.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27097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D0700-F21D-1072-A73C-A210B3DEA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92996-C290-84F6-E7C4-090353C0D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The "Golden Hour": 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The critical first 60 minutes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where rapid intervention saves lives.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The "Platinum Ten Minutes": 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The target window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for on-scene stabilization by first responders.</a:t>
            </a:r>
          </a:p>
          <a:p>
            <a:pPr>
              <a:lnSpc>
                <a:spcPct val="150000"/>
              </a:lnSpc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80731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E78D3-A2A4-A406-74C1-C598684F0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Emergency Medical Services (EMS) Systems in India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DF486-CDCB-04BB-13EB-A18D25FFD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The Universal Access Number: 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108 (</a:t>
            </a:r>
            <a:r>
              <a:rPr lang="en-US" b="0" i="0" dirty="0" err="1">
                <a:solidFill>
                  <a:srgbClr val="0A0A0A"/>
                </a:solidFill>
                <a:effectLst/>
                <a:latin typeface="Google Sans"/>
              </a:rPr>
              <a:t>Centralised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toll-free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emergency response).</a:t>
            </a:r>
          </a:p>
          <a:p>
            <a:pPr>
              <a:lnSpc>
                <a:spcPct val="15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Components: 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Communications (dispatch), transport (ambulances), and trained personnel.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4737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CE9A7-1FD4-7B45-B302-20ACE9EA0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AFC86-6595-B5D8-C115-B15C459E1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Challenges: 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Traffic congestion, public awareness, and lack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of regional tiering.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The "Good Samaritan Law" (India): 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Legal protection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for bystanders who assist victims.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69839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974C4-F8C1-00B8-6FE2-A0EAC2F7B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Ambulance Categorization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CB6C6-A469-15E3-0EED-61CD31A64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1422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Type A / First Responder: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Basic transport, minimal medical gear.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Basic Life Support (BLS):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Non-invasive care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(oxygen, splints, automated external defibrillator).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Advanced Life Support (ALS):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Invasive care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(intubation, IV access, cardiac monitors, emergency drugs).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Air Ambulance: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Utilized for remote terrains or critical,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 time-sensitive transfers.</a:t>
            </a:r>
          </a:p>
          <a:p>
            <a:pPr>
              <a:lnSpc>
                <a:spcPct val="150000"/>
              </a:lnSpc>
            </a:pP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478C7C-D1E8-F12A-7A22-81926732E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1533" y="4495266"/>
            <a:ext cx="3140467" cy="236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626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B2CE9-B192-CE78-71AC-B740DE2EC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96A25D6-6A9D-8E78-EBEE-D02301B3BF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4678" y="173295"/>
            <a:ext cx="4505704" cy="63195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49B562-94DC-84E3-23A0-C8AC0D960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8322" y="365125"/>
            <a:ext cx="3429000" cy="638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04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D11A6-E4F9-B4D0-F6AA-87D1A4DF9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Pre-Hospital Triage: The START Protocol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252D1-D4BE-5611-FDA0-58E3FEF93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START: S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imple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T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riage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a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nd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R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apid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T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reatment.</a:t>
            </a:r>
          </a:p>
          <a:p>
            <a:pPr>
              <a:lnSpc>
                <a:spcPct val="150000"/>
              </a:lnSpc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Used when patients outnumber available healthcare resources.</a:t>
            </a:r>
          </a:p>
          <a:p>
            <a:pPr>
              <a:lnSpc>
                <a:spcPct val="15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Assessment parameters: 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Respiration, Perfusion, and Mental Status (RPM).</a:t>
            </a:r>
          </a:p>
          <a:p>
            <a:pPr>
              <a:lnSpc>
                <a:spcPct val="15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Time limit: 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Max 30 seconds per patient to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tag and move on.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4326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9C50C-FA88-2E37-11F2-F71CA91FF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Triage Color-Coding Tags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F4D40-7449-FE44-88E7-5C046C696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5916"/>
            <a:ext cx="10515600" cy="5239820"/>
          </a:xfrm>
        </p:spPr>
        <p:txBody>
          <a:bodyPr>
            <a:normAutofit/>
          </a:bodyPr>
          <a:lstStyle/>
          <a:p>
            <a:pPr marL="742950" lvl="1" indent="-285750">
              <a:lnSpc>
                <a:spcPct val="150000"/>
              </a:lnSpc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🔴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Red (Immediate):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Life-threatening injuries but salvageable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(e.g., airway obstruction, shock).</a:t>
            </a:r>
          </a:p>
          <a:p>
            <a:pPr marL="742950" lvl="1" indent="-285750">
              <a:lnSpc>
                <a:spcPct val="150000"/>
              </a:lnSpc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🟡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Yellow (Delayed):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Serious but not immediately life-threatening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(e.g., stable major fractures).</a:t>
            </a:r>
          </a:p>
          <a:p>
            <a:pPr marL="742950" lvl="1" indent="-285750">
              <a:lnSpc>
                <a:spcPct val="150000"/>
              </a:lnSpc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🟢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Green (Minor):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Walking wounded; require minimal or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delayed care.</a:t>
            </a:r>
          </a:p>
          <a:p>
            <a:pPr marL="742950" lvl="1" indent="-285750">
              <a:lnSpc>
                <a:spcPct val="150000"/>
              </a:lnSpc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⚫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Black (Deceased/Expectant):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Dead or injuries incompatible with life given current resources.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5636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85D5F-1919-ACC4-DCDF-E0CEF8F06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 Airway and Cervical Spine Management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B6E34-E9F4-0984-E24D-89D6ACBF0B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Priority 1: 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Clear the airway using non-invasive </a:t>
            </a:r>
            <a:r>
              <a:rPr lang="en-IN" b="0" i="0" dirty="0" err="1">
                <a:solidFill>
                  <a:srgbClr val="0A0A0A"/>
                </a:solidFill>
                <a:effectLst/>
                <a:latin typeface="Google Sans"/>
              </a:rPr>
              <a:t>maneuvers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(Jaw thrust, Chin lift).</a:t>
            </a:r>
          </a:p>
          <a:p>
            <a:pPr>
              <a:lnSpc>
                <a:spcPct val="150000"/>
              </a:lnSpc>
            </a:pPr>
            <a:r>
              <a:rPr lang="en-IN" b="1" i="1" dirty="0">
                <a:solidFill>
                  <a:srgbClr val="0A0A0A"/>
                </a:solidFill>
                <a:effectLst/>
                <a:latin typeface="Google Sans"/>
              </a:rPr>
              <a:t>Note:</a:t>
            </a: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Avoid head-tilt if a spinal injury is suspected;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use jaw-thrust only.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20787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1FDFD-C19D-9944-4A93-4822410AB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FD717-A4CA-E509-192B-492944597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Airway adjuncts: 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Oropharyngeal (OPA) and Nasopharyngeal (NPA) airways.</a:t>
            </a:r>
          </a:p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C-Spine Protection: 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Manual in-line stabilization followed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  by rigid cervical collar application.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6296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55063-A720-FE7B-6820-EA85C1EBD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Breathing and Ventilation Field Interventions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81FFE-B647-F2F3-A9B9-4A3AAC799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Assessment: 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Look for chest expansion, tracheal deviation,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and cyanosis.</a:t>
            </a:r>
          </a:p>
          <a:p>
            <a:pPr>
              <a:lnSpc>
                <a:spcPct val="20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Oxygenation: 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High-flow oxygen via non-rebreather mask (NRBM)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 at 10-15 L/min.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70303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05131-D3AB-1F3E-E16D-DA11E53C5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C5E64-0DF6-8FC2-9ED0-F004FCD6D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Tension Pneumothorax: 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Immediate field needle decompression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(14G needle in 2nd ICS, MCL).</a:t>
            </a:r>
          </a:p>
          <a:p>
            <a:pPr>
              <a:lnSpc>
                <a:spcPct val="20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Open Pneumothorax: 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Application of a three-sided occlusive dressing (flutter valve).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79437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2FD05-EF66-CBEB-71DF-F5EC76C16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Circulation and </a:t>
            </a:r>
            <a:r>
              <a:rPr lang="en-IN" b="1" i="0" dirty="0" err="1">
                <a:solidFill>
                  <a:srgbClr val="0A0A0A"/>
                </a:solidFill>
                <a:effectLst/>
                <a:latin typeface="Google Sans"/>
              </a:rPr>
              <a:t>Hemorrhage</a:t>
            </a: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 Control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EE9FF-2223-1BDE-CB2E-B577324CB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Direct Pressure: 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The primary step for any active,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accessible external hemorrhage.</a:t>
            </a:r>
          </a:p>
          <a:p>
            <a:pPr>
              <a:lnSpc>
                <a:spcPct val="20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Tourniquet Use: 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Applied high and tight on limbs if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direct pressure fails to halt catastrophic bleeding.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28497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05DEA-571A-B81E-57BD-334ED3B0A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A105A-E69A-9108-CE1B-904644A083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Pelvic Binder: 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Used to control retroperitoneal bleeding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in suspected pelvic fractures.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Vascular Access: 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Insertion of large-bore peripheral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IV lines (14G or 16G) or intraosseous (IO) access.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677358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97DAD-6B31-BAFD-7107-28B4259D6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Disability &amp; Neurological Assessment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B806A-E920-F1CA-CED7-EE2A385053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AVPU Scale: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Quick assessment (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A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lert, responds to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V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oice,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responds to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P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ain,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U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nresponsive).</a:t>
            </a:r>
          </a:p>
          <a:p>
            <a:pPr>
              <a:lnSpc>
                <a:spcPct val="15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Glasgow Coma Scale (GCS):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Baseline evaluation of Eye,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Verbal, and Motor responses.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34220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06CD6-5953-F6C8-0552-61D296C51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254B8-4002-03F9-C186-3455A6BA3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Pupillary Reflex: 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Checking for size, symmetry,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and reactivity to light (indicates intracranial pressure shifts).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Stroke Recognition: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 Utilization of the FAST scale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(Face, Arm, Speech, Time).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648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E74B4-D97B-19C5-0AE5-09AA729A3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Exposure and Environmental Safety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2A730-0145-4766-9451-9728F3489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Log Roll: 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Cut away clothing to inspect the entire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body for hidden injuries while preserving C-spine.</a:t>
            </a:r>
          </a:p>
          <a:p>
            <a:pPr>
              <a:lnSpc>
                <a:spcPct val="20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Hypothermia Prevention: 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Cover the patient promptly with warm blankets (hypothermia worsens coagulopathy).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998226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A9241-CE64-B193-7FEB-6BD34B3FA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6947B-AACD-B1EE-F69C-8E7DC2EE3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Chemical Exposure: 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Decontaminate the scene and patient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before initiating close physical transport.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00380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841E2-5798-15DF-9779-8264EB5A6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Spinal Immobilization and Splinting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CD4FA-197B-4928-4881-5C9F3AD9B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Log-Roll Technique: 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Requires minimum 3-4 personnel to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safely move a spinal patient.</a:t>
            </a:r>
          </a:p>
          <a:p>
            <a:pPr>
              <a:lnSpc>
                <a:spcPct val="20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Devices: 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Long Spine Board (LSB), Scoop Stretcher,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 Vacuum Mattress, and Kendrick Extrication Device (KED).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955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6F866-0165-E975-B905-94F36ACD8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7F5D1-8972-D7BD-0E81-18A894FC4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Fracture Splinting: 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Immobilize the joints above and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below the fracture site to avoid neurovascular compromise.</a:t>
            </a:r>
          </a:p>
          <a:p>
            <a:pPr>
              <a:lnSpc>
                <a:spcPct val="20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Check Distal Pulses: 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Assess PMS (Pulse, Motor, Sensory)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 before and after applying any splint.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552514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12209-C4ED-57EF-3267-1573695F3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Pre-Hospital Resuscitation Pharmacology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D84B3-3A70-113B-ADD8-D09028091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Crystalloids: 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Judicious use of Normal Saline or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Ringer's Lactate (target: permissive hypotension).</a:t>
            </a:r>
          </a:p>
          <a:p>
            <a:pPr>
              <a:lnSpc>
                <a:spcPct val="20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Tranexamic Acid (TXA): 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1g IV bolus administered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within 3 hours of severe trauma to curb bleeding.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800993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5C799-CD94-3B68-D291-945E778E4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A5653-86CA-7BB2-E1EA-9A8FE991D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Adrenaline: 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1mg (1:10,000) IV/IO every 3-5 minutes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 during active cardiopulmonary arrest.</a:t>
            </a:r>
          </a:p>
          <a:p>
            <a:pPr>
              <a:lnSpc>
                <a:spcPct val="20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Analgesia: 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Fentanyl or Morphine titrations for severe,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non-hemodynamically compromising pain.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482035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3FA16-64B8-0126-B09E-B2B601189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Pre-Hospital Documentation and Handover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AE846-9A28-872E-2488-6D083C90A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7011"/>
            <a:ext cx="10515600" cy="510586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MIST Handover Protocol:</a:t>
            </a: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marL="742950" lvl="1" indent="-285750">
              <a:lnSpc>
                <a:spcPct val="15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M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echanism of injury / Medical illness.</a:t>
            </a:r>
          </a:p>
          <a:p>
            <a:pPr marL="742950" lvl="1" indent="-285750">
              <a:lnSpc>
                <a:spcPct val="15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I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njuries sustained / Illness signs.</a:t>
            </a:r>
          </a:p>
          <a:p>
            <a:pPr marL="742950" lvl="1" indent="-285750">
              <a:lnSpc>
                <a:spcPct val="15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S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igns &amp; symptoms (vital trends).</a:t>
            </a:r>
          </a:p>
          <a:p>
            <a:pPr marL="742950" lvl="1" indent="-285750">
              <a:lnSpc>
                <a:spcPct val="15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T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reatment given on-scene.</a:t>
            </a:r>
          </a:p>
          <a:p>
            <a:pPr>
              <a:lnSpc>
                <a:spcPct val="15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Continuity of Care: 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Critical to prevent errors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during the chaotic shift to hospital staff.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611675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86FA0-1608-30D4-6E58-DCBCB666C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 Hospital Emergency Management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1DACB-816F-1920-B077-C5501C5F08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Designed for unidirectional workflow from entry to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triage to definitive beds.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FF0000"/>
                </a:solidFill>
                <a:effectLst/>
                <a:latin typeface="Google Sans"/>
              </a:rPr>
              <a:t>Red Zone (Resuscitation):</a:t>
            </a:r>
            <a:r>
              <a:rPr lang="en-IN" b="0" i="0" dirty="0">
                <a:solidFill>
                  <a:srgbClr val="FF0000"/>
                </a:solidFill>
                <a:effectLst/>
                <a:latin typeface="Google Sans"/>
              </a:rPr>
              <a:t> 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Dedicated to unstable,</a:t>
            </a:r>
            <a:endParaRPr lang="en-IN" dirty="0">
              <a:solidFill>
                <a:srgbClr val="0A0A0A"/>
              </a:solidFill>
              <a:latin typeface="Google San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 crashing patients requiring immediate airway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 or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circulatory intervention.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192985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93C44-89A6-1CE7-2457-B5B33B7FB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AD641-9D82-5530-2DC4-4EDE9447FC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b="1" dirty="0">
                <a:solidFill>
                  <a:schemeClr val="accent4">
                    <a:lumMod val="75000"/>
                  </a:schemeClr>
                </a:solidFill>
                <a:latin typeface="Google Sans"/>
              </a:rPr>
              <a:t>Yellow Zone (Urgent):</a:t>
            </a:r>
            <a:r>
              <a:rPr lang="en-IN" dirty="0">
                <a:solidFill>
                  <a:schemeClr val="accent4">
                    <a:lumMod val="75000"/>
                  </a:schemeClr>
                </a:solidFill>
                <a:latin typeface="Google Sans"/>
              </a:rPr>
              <a:t> 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For stable patients needing rapid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diagnostic workup and continuous monitoring.</a:t>
            </a:r>
          </a:p>
          <a:p>
            <a:pPr>
              <a:lnSpc>
                <a:spcPct val="200000"/>
              </a:lnSpc>
            </a:pPr>
            <a:r>
              <a:rPr lang="en-IN" b="1" dirty="0">
                <a:solidFill>
                  <a:srgbClr val="00B050"/>
                </a:solidFill>
                <a:latin typeface="Google Sans"/>
              </a:rPr>
              <a:t>Green Zone (Non-Urgent):</a:t>
            </a:r>
            <a:r>
              <a:rPr lang="en-IN" dirty="0">
                <a:solidFill>
                  <a:srgbClr val="00B050"/>
                </a:solidFill>
                <a:latin typeface="Google Sans"/>
              </a:rPr>
              <a:t> 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Ambulatory patients with minor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illnesses (the fast-track clinic model).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726677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1DAA7-0DDA-34FA-BD02-8D50DED6B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Emergency Severity Index (ESI) Triage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D05B2-B989-77A1-9BD3-164E38146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Level 1: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Requires immediate life-saving intervention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 (e.g., cardiac arrest).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Level 2: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High-risk situation, confused, lethargic, or severe pain/distress.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Level 3: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Stable vitals but requires multiple diagnostic resources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 (e.g., labs + X-rays).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40862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3E7BA-E158-164A-A54D-BC005943A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C8D6D-C08E-13A0-45DB-085C4A037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Level 4: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Requires only one resource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(e.g., simple suture or single X-ray).</a:t>
            </a:r>
          </a:p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Level 5: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Requires no resources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 (e.g., prescription refill).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404894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F0F3B-FF2A-B2B4-0123-6C6FF26F7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The Trauma Team Activation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53F46-358C-9AC6-384B-96EBFA80D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Trauma Team Leader: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Directs the resuscitation,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assigns roles, and maintains a bird's-eye view.</a:t>
            </a:r>
          </a:p>
          <a:p>
            <a:pPr>
              <a:lnSpc>
                <a:spcPct val="20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Airway Doctor/Anesthetist: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Secures the airway and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maintains C-spine control.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156814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2BC7C-EC02-7B3A-E977-3B3DA4D79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94B4ED-51B3-349F-84F6-78F0C91E0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Primary Surveyor: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Performs physical exams, calls out findings,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and places lines.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Scribe Nurse: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Logs all events, medication doses,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and vital signs in real-time.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399270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DE5AE-664C-B84A-92E7-9C3C52284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In-Hospital Primary Survey: Airway &amp; Breathing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BA5FD-AA2C-27A0-57FD-C11E79ACC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Airway (A):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Assess for patency. If GCS ≤ 8, proceed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directly to Endotracheal Intubation.</a:t>
            </a:r>
          </a:p>
          <a:p>
            <a:pPr>
              <a:lnSpc>
                <a:spcPct val="20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Breathing (B):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Auscultate lung fields. Identify and treat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lethal chest injuries immediately.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649967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CCC0E-F472-AE6B-29C4-BCFD79446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00B88-DBA6-7C93-8F4C-69C834C5C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Bedside Interventions: 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Insert an intercostal chest drain (ICD)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 for confirmed </a:t>
            </a:r>
            <a:r>
              <a:rPr lang="en-IN" dirty="0" err="1">
                <a:solidFill>
                  <a:srgbClr val="0A0A0A"/>
                </a:solidFill>
                <a:latin typeface="Google Sans"/>
              </a:rPr>
              <a:t>hemothorax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 or pneumothorax.</a:t>
            </a:r>
          </a:p>
          <a:p>
            <a:pPr>
              <a:lnSpc>
                <a:spcPct val="20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Monitoring: 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Continual capnography (</a:t>
            </a:r>
            <a:r>
              <a:rPr lang="en-IN" dirty="0" err="1">
                <a:solidFill>
                  <a:srgbClr val="0A0A0A"/>
                </a:solidFill>
                <a:latin typeface="Google Sans"/>
              </a:rPr>
              <a:t>EtCO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₂) and pulse oximetry monitoring.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905199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254E2-FB09-E800-DBC0-9260E2E92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In-Hospital Primary Survey: Circulation &amp; Shock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C99AC-1FA1-ADFA-4444-C64945184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Recognize Shock: 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Hypotension, tachycardia, delayed capillary refill, and altered mental state.</a:t>
            </a:r>
          </a:p>
          <a:p>
            <a:pPr>
              <a:lnSpc>
                <a:spcPct val="20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Massive Transfusion Protocol (MTP):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Activated if severe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 </a:t>
            </a:r>
            <a:r>
              <a:rPr lang="en-IN" b="0" i="0" dirty="0" err="1">
                <a:solidFill>
                  <a:srgbClr val="0A0A0A"/>
                </a:solidFill>
                <a:effectLst/>
                <a:latin typeface="Google Sans"/>
              </a:rPr>
              <a:t>hemorrhage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 is present; transfuse 1:1:1 ratio (</a:t>
            </a:r>
            <a:r>
              <a:rPr lang="en-IN" b="0" i="0" dirty="0" err="1">
                <a:solidFill>
                  <a:srgbClr val="0A0A0A"/>
                </a:solidFill>
                <a:effectLst/>
                <a:latin typeface="Google Sans"/>
              </a:rPr>
              <a:t>PRBC:FFP:Platelets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348190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42C17-9404-E7D9-6E91-C20C5ED9B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6FAB8-5CE9-B003-8E3C-29364E9C4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Avoid the "Lethal Triad": 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Hypothermia, Acidosis,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and Coagulopathy.</a:t>
            </a:r>
          </a:p>
          <a:p>
            <a:pPr>
              <a:lnSpc>
                <a:spcPct val="20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Source Control: 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Urgent surgical, </a:t>
            </a:r>
            <a:r>
              <a:rPr lang="en-IN" dirty="0" err="1">
                <a:solidFill>
                  <a:srgbClr val="0A0A0A"/>
                </a:solidFill>
                <a:latin typeface="Google Sans"/>
              </a:rPr>
              <a:t>orthopedic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, or interventional radiology consultation to stop internal bleeding.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339262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C6DC7-AB0D-E07A-D15B-DDAF82B60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 In-Hospital Primary Survey: Disability &amp; Exposure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B4839-68EA-33C7-5B88-BF80DC54D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Re-evaluate GCS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: Look for motor lateralization indicating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focal intracranial mass lesions.</a:t>
            </a:r>
          </a:p>
          <a:p>
            <a:pPr>
              <a:lnSpc>
                <a:spcPct val="20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Metabolic Check: 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Check point-of-care blood glucose levels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to rule out </a:t>
            </a:r>
            <a:r>
              <a:rPr lang="en-IN" b="0" i="0" dirty="0" err="1">
                <a:solidFill>
                  <a:srgbClr val="0A0A0A"/>
                </a:solidFill>
                <a:effectLst/>
                <a:latin typeface="Google Sans"/>
              </a:rPr>
              <a:t>hypoglycemia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500765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06CCE-12CD-1AB2-B9EF-928400E11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C11F2-F59D-6574-26D0-9DD98A644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Log Roll: 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Re-examine the spine, flanks, and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 perineum for bruising, wounds, or structural deformities.</a:t>
            </a:r>
          </a:p>
          <a:p>
            <a:pPr>
              <a:lnSpc>
                <a:spcPct val="20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Environment: 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Maintain room temperature and activate active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 fluid warmers.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14928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E1114-99FC-D0CF-9BFB-55DC15418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 Diagnostic Adjuncts to the Primary Survey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5D45E-77AB-DAC7-E74D-43D699617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IN" b="1" i="0" dirty="0" err="1">
                <a:solidFill>
                  <a:srgbClr val="0A0A0A"/>
                </a:solidFill>
                <a:effectLst/>
                <a:latin typeface="Google Sans"/>
              </a:rPr>
              <a:t>eFAST</a:t>
            </a: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E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xtended </a:t>
            </a: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F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ocused </a:t>
            </a: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A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ssessment with </a:t>
            </a: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S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onography for </a:t>
            </a: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T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rauma (checks perihepatic, </a:t>
            </a:r>
            <a:r>
              <a:rPr lang="en-IN" b="0" i="0" dirty="0" err="1">
                <a:solidFill>
                  <a:srgbClr val="0A0A0A"/>
                </a:solidFill>
                <a:effectLst/>
                <a:latin typeface="Google Sans"/>
              </a:rPr>
              <a:t>perisplenic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, pelvic, pericardial, and pleural spaces).</a:t>
            </a:r>
          </a:p>
          <a:p>
            <a:pPr>
              <a:lnSpc>
                <a:spcPct val="20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Portable X-Rays: 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Chest AP view and Pelvis AP view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(performed right in the resuscitation bay).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484116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31149-938A-2BE7-5120-956BF4167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F7DA5-34F3-01F7-EADA-944624615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Arterial Blood Gas (ABG): 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Provides lactate levels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and base deficit trends to track resuscitation success.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893419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1B82E-850D-EB91-33F4-401980C16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The Secondary Survey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174A8-2DD8-F623-08CC-64A44C91B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Initiated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only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after the primary survey is completed and the patient's vitals are stabilized.</a:t>
            </a:r>
          </a:p>
          <a:p>
            <a:pPr>
              <a:lnSpc>
                <a:spcPct val="20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History Taking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: The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AMPLE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mnemonic:</a:t>
            </a:r>
          </a:p>
          <a:p>
            <a:pPr marL="742950" lvl="1" indent="-285750">
              <a:lnSpc>
                <a:spcPct val="20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A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llergies,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M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edications,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P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ast medical history,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L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ast meal,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E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vents leading to injury.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296892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8AC97-6CA3-C979-A2FD-259A06F67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E722B-1FC4-5A0C-3916-CF0B8CD34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Physical Exam: 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Meticulous head-to-toe evaluation, including cranial nerve assessments and digital rectal exams.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675666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95FE9-9055-4E4D-0EB7-9DC5FF5A3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 Definitive Management &amp; Disposition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6E337-37C7-AD19-AF2A-4D9FD3E35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Operating Theatre (OT):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For emergent damage-control surgery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(e.g., laparotomy for splenic rupture).</a:t>
            </a:r>
          </a:p>
          <a:p>
            <a:pPr>
              <a:lnSpc>
                <a:spcPct val="20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Intensive Care Unit (ICU):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For continuous hemodynamic support, mechanical ventilation, or invasive monitoring.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342480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A12E8-AA7F-9305-AF1F-F653FF6C8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AD42C-49A5-379A-85AA-A9DB8B6EE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Wards/Observation: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For stable patients requiring further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evaluation or specialty care.</a:t>
            </a:r>
          </a:p>
          <a:p>
            <a:pPr>
              <a:lnSpc>
                <a:spcPct val="20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Discharge with Safety Netting: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Clear instructions on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when to return if symptoms worsen.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741755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9EAC3-5985-ED7B-8072-B0E568244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Hospital Disaster Preparedness &amp; Surge Capacity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BABFB-6BE4-E16B-19EE-7843A19F5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Hospital Incident Command System (HICS): 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Structured chain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of command during a major disaster.</a:t>
            </a:r>
          </a:p>
          <a:p>
            <a:pPr>
              <a:lnSpc>
                <a:spcPct val="2000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Surge Capacity: 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The ability to rapidly expand beds,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staff, and supplies beyond standard limits.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32022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34C4D-2470-A58E-03D6-F05082E90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D9D1D-C2C5-D369-65ED-A982B9D3A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Decontamination Protocol: 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Setup of external wash stations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for chemical, biological, or radiological events.</a:t>
            </a:r>
          </a:p>
          <a:p>
            <a:pPr>
              <a:lnSpc>
                <a:spcPct val="20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Reverse Triage: 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Expeditiously discharging stable inpatients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to free up acute care beds for incoming casualties.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567667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C7D5A-B27C-DCC4-DAA7-611539FF8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 Infection Control &amp; Universal Precautions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C4E2E-13C6-8D75-FAEB-C410252C5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Personal Protective Equipment (PPE): 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Appropriate use of gloves, fluid-resistant gowns, and eye protection during resuscitations.</a:t>
            </a:r>
          </a:p>
          <a:p>
            <a:pPr>
              <a:lnSpc>
                <a:spcPct val="20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Hand Hygiene: 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Strict adherence to WHO's </a:t>
            </a:r>
          </a:p>
          <a:p>
            <a:pPr>
              <a:lnSpc>
                <a:spcPct val="200000"/>
              </a:lnSpc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"5 Moments for Hand Hygiene" to minimize cross-contamination.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887254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CA5DD-45EE-8FBA-A216-4A336010B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BE8E45-0FDC-73B4-817F-06018D11A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sz="3200" b="1" u="sng" dirty="0">
                <a:solidFill>
                  <a:srgbClr val="0A0A0A"/>
                </a:solidFill>
                <a:latin typeface="Google Sans"/>
              </a:rPr>
              <a:t>Bio-Medical Waste Management (BMW) Rules (India):</a:t>
            </a:r>
          </a:p>
          <a:p>
            <a:pPr marL="742950" lvl="1" indent="-285750">
              <a:lnSpc>
                <a:spcPct val="2000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🟡 </a:t>
            </a:r>
            <a:r>
              <a:rPr lang="en-IN" b="1" dirty="0">
                <a:solidFill>
                  <a:srgbClr val="0A0A0A"/>
                </a:solidFill>
                <a:latin typeface="Google Sans"/>
              </a:rPr>
              <a:t>Yellow: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Anatomical waste, blood-soaked gauze.</a:t>
            </a:r>
          </a:p>
          <a:p>
            <a:pPr marL="742950" lvl="1" indent="-285750">
              <a:lnSpc>
                <a:spcPct val="2000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🔴 </a:t>
            </a:r>
            <a:r>
              <a:rPr lang="en-IN" b="1" dirty="0">
                <a:solidFill>
                  <a:srgbClr val="0A0A0A"/>
                </a:solidFill>
                <a:latin typeface="Google Sans"/>
              </a:rPr>
              <a:t>Red: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Plastic tubes, catheters, syringes without needles.</a:t>
            </a:r>
          </a:p>
          <a:p>
            <a:pPr marL="742950" lvl="1" indent="-285750">
              <a:lnSpc>
                <a:spcPct val="2000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⚪ </a:t>
            </a:r>
            <a:r>
              <a:rPr lang="en-IN" b="1" dirty="0">
                <a:solidFill>
                  <a:srgbClr val="0A0A0A"/>
                </a:solidFill>
                <a:latin typeface="Google Sans"/>
              </a:rPr>
              <a:t>White: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Needles, scalpels (sharps container).</a:t>
            </a:r>
          </a:p>
          <a:p>
            <a:pPr marL="742950" lvl="1" indent="-285750">
              <a:lnSpc>
                <a:spcPct val="200000"/>
              </a:lnSpc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🔵 </a:t>
            </a:r>
            <a:r>
              <a:rPr lang="en-US" b="1" dirty="0">
                <a:solidFill>
                  <a:srgbClr val="0A0A0A"/>
                </a:solidFill>
                <a:latin typeface="Google Sans"/>
              </a:rPr>
              <a:t>Blue: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Glass vials, ampoules.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178650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AAED-890E-1291-770E-1009740CB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20260712-1923-44.3522913">
            <a:hlinkClick r:id="" action="ppaction://media"/>
            <a:extLst>
              <a:ext uri="{FF2B5EF4-FFF2-40B4-BE49-F238E27FC236}">
                <a16:creationId xmlns:a16="http://schemas.microsoft.com/office/drawing/2014/main" id="{01D0FB20-0E3A-5AAA-0C96-A401B5477A5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00188" y="2360613"/>
            <a:ext cx="3287712" cy="2465387"/>
          </a:xfrm>
        </p:spPr>
      </p:pic>
    </p:spTree>
    <p:extLst>
      <p:ext uri="{BB962C8B-B14F-4D97-AF65-F5344CB8AC3E}">
        <p14:creationId xmlns:p14="http://schemas.microsoft.com/office/powerpoint/2010/main" val="210413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E5F38-313C-BC25-EF3C-AD9C94EED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23018-CAFA-08C5-E130-B62B6FA6A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765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>
                <a:solidFill>
                  <a:srgbClr val="FF0000"/>
                </a:solidFill>
                <a:latin typeface="Arial Black" panose="020B0A04020102020204" pitchFamily="34" charset="0"/>
              </a:rPr>
              <a:t>THANK YOU</a:t>
            </a:r>
            <a:endParaRPr lang="en-IN" sz="8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387038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90</TotalTime>
  <Words>1740</Words>
  <Application>Microsoft Office PowerPoint</Application>
  <PresentationFormat>Widescreen</PresentationFormat>
  <Paragraphs>213</Paragraphs>
  <Slides>50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Arial Black</vt:lpstr>
      <vt:lpstr>Calibri</vt:lpstr>
      <vt:lpstr>Google Sans</vt:lpstr>
      <vt:lpstr>Tw Cen MT</vt:lpstr>
      <vt:lpstr>Droplet</vt:lpstr>
      <vt:lpstr>Pre-Hospital Care and Emergency Hospital Management</vt:lpstr>
      <vt:lpstr> Learning Objectives</vt:lpstr>
      <vt:lpstr>PowerPoint Presentation</vt:lpstr>
      <vt:lpstr>Pre-Hospital Care </vt:lpstr>
      <vt:lpstr>PowerPoint Presentation</vt:lpstr>
      <vt:lpstr>Emergency Medical Services (EMS) Systems in India</vt:lpstr>
      <vt:lpstr>PowerPoint Presentation</vt:lpstr>
      <vt:lpstr>Ambulance Categorization</vt:lpstr>
      <vt:lpstr>PowerPoint Presentation</vt:lpstr>
      <vt:lpstr>Pre-Hospital Triage: The START Protocol</vt:lpstr>
      <vt:lpstr>Triage Color-Coding Tags</vt:lpstr>
      <vt:lpstr> Airway and Cervical Spine Management</vt:lpstr>
      <vt:lpstr>PowerPoint Presentation</vt:lpstr>
      <vt:lpstr>Breathing and Ventilation Field Interventions</vt:lpstr>
      <vt:lpstr>PowerPoint Presentation</vt:lpstr>
      <vt:lpstr>Circulation and Hemorrhage Control</vt:lpstr>
      <vt:lpstr>PowerPoint Presentation</vt:lpstr>
      <vt:lpstr>Disability &amp; Neurological Assessment</vt:lpstr>
      <vt:lpstr>PowerPoint Presentation</vt:lpstr>
      <vt:lpstr>Exposure and Environmental Safety</vt:lpstr>
      <vt:lpstr>PowerPoint Presentation</vt:lpstr>
      <vt:lpstr>Spinal Immobilization and Splinting</vt:lpstr>
      <vt:lpstr>PowerPoint Presentation</vt:lpstr>
      <vt:lpstr>Pre-Hospital Resuscitation Pharmacology</vt:lpstr>
      <vt:lpstr>PowerPoint Presentation</vt:lpstr>
      <vt:lpstr>Pre-Hospital Documentation and Handover</vt:lpstr>
      <vt:lpstr> Hospital Emergency Management</vt:lpstr>
      <vt:lpstr>PowerPoint Presentation</vt:lpstr>
      <vt:lpstr>Emergency Severity Index (ESI) Triage</vt:lpstr>
      <vt:lpstr>PowerPoint Presentation</vt:lpstr>
      <vt:lpstr>The Trauma Team Activation</vt:lpstr>
      <vt:lpstr>PowerPoint Presentation</vt:lpstr>
      <vt:lpstr>In-Hospital Primary Survey: Airway &amp; Breathing</vt:lpstr>
      <vt:lpstr>PowerPoint Presentation</vt:lpstr>
      <vt:lpstr>In-Hospital Primary Survey: Circulation &amp; Shock</vt:lpstr>
      <vt:lpstr>PowerPoint Presentation</vt:lpstr>
      <vt:lpstr> In-Hospital Primary Survey: Disability &amp; Exposure</vt:lpstr>
      <vt:lpstr>PowerPoint Presentation</vt:lpstr>
      <vt:lpstr> Diagnostic Adjuncts to the Primary Survey</vt:lpstr>
      <vt:lpstr>PowerPoint Presentation</vt:lpstr>
      <vt:lpstr>The Secondary Survey</vt:lpstr>
      <vt:lpstr>PowerPoint Presentation</vt:lpstr>
      <vt:lpstr> Definitive Management &amp; Disposition</vt:lpstr>
      <vt:lpstr>PowerPoint Presentation</vt:lpstr>
      <vt:lpstr>Hospital Disaster Preparedness &amp; Surge Capacity</vt:lpstr>
      <vt:lpstr>PowerPoint Presentation</vt:lpstr>
      <vt:lpstr> Infection Control &amp; Universal Precautions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sanju dey</dc:creator>
  <cp:lastModifiedBy>sanju dey</cp:lastModifiedBy>
  <cp:revision>22</cp:revision>
  <dcterms:created xsi:type="dcterms:W3CDTF">2026-07-12T12:03:43Z</dcterms:created>
  <dcterms:modified xsi:type="dcterms:W3CDTF">2026-07-17T03:36:16Z</dcterms:modified>
</cp:coreProperties>
</file>