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58" r:id="rId4"/>
    <p:sldId id="259" r:id="rId5"/>
    <p:sldId id="260" r:id="rId6"/>
    <p:sldId id="29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96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8" r:id="rId33"/>
    <p:sldId id="285" r:id="rId34"/>
    <p:sldId id="286" r:id="rId35"/>
    <p:sldId id="290" r:id="rId36"/>
    <p:sldId id="287" r:id="rId37"/>
    <p:sldId id="288" r:id="rId38"/>
    <p:sldId id="295" r:id="rId39"/>
    <p:sldId id="289" r:id="rId40"/>
    <p:sldId id="292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38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70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41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3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77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201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03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39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88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27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151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501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7168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548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12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2051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706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20FA-A695-C3E0-1099-DAECE4E5A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48C20-7EA0-F473-6CF5-E79A6ECBF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476E2-E0FE-8BAF-F650-CA2A75826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102D1-CC54-1B4D-499E-009EBE77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60DD5-EF01-A8DF-B938-8B997D12D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38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7308587-EE0E-4DD5-ADDD-BD6FE291BF9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47DB1C-0A41-4001-AB69-EA636B3A65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803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11B7E-012B-9423-4AE9-B576CE7D0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1547" y="277402"/>
            <a:ext cx="8689976" cy="1436668"/>
          </a:xfrm>
        </p:spPr>
        <p:txBody>
          <a:bodyPr/>
          <a:lstStyle/>
          <a:p>
            <a:r>
              <a:rPr lang="en-IN" dirty="0"/>
              <a:t>CEREBRAL PALSY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BE957B-1B18-3639-8699-E9EF610C7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1168" y="3863083"/>
            <a:ext cx="9144000" cy="2822825"/>
          </a:xfrm>
        </p:spPr>
        <p:txBody>
          <a:bodyPr>
            <a:normAutofit/>
          </a:bodyPr>
          <a:lstStyle/>
          <a:p>
            <a:r>
              <a:rPr lang="en-IN" dirty="0"/>
              <a:t>DR. VIKAS ANANDA SATRE</a:t>
            </a:r>
          </a:p>
          <a:p>
            <a:r>
              <a:rPr lang="en-IN" dirty="0"/>
              <a:t>Ms orthopaedics</a:t>
            </a:r>
          </a:p>
          <a:p>
            <a:r>
              <a:rPr lang="en-IN" dirty="0"/>
              <a:t>PROFESSOR &amp; HEAD OF DEPARTMENT OF ORTHOPAEDICS</a:t>
            </a:r>
          </a:p>
          <a:p>
            <a:r>
              <a:rPr lang="en-IN" dirty="0"/>
              <a:t>KIMS ,KVV</a:t>
            </a:r>
          </a:p>
          <a:p>
            <a:r>
              <a:rPr lang="en-IN" dirty="0"/>
              <a:t>KARAD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349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31CD-B16A-1657-9456-C3461504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Competency &amp; Learning Objectives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BBE7C-1B51-8545-7A9E-53975C2AB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Define Cerebral Palsy accurately based on current</a:t>
            </a:r>
          </a:p>
          <a:p>
            <a:pPr marL="457200" lvl="1" indent="0">
              <a:buNone/>
            </a:pPr>
            <a:r>
              <a:rPr lang="en-US" dirty="0"/>
              <a:t> consensus.</a:t>
            </a:r>
          </a:p>
          <a:p>
            <a:pPr lvl="1"/>
            <a:r>
              <a:rPr lang="en-US" dirty="0"/>
              <a:t>Identify key antenatal, perinatal, and postnatal etiological</a:t>
            </a:r>
          </a:p>
          <a:p>
            <a:pPr marL="457200" lvl="1" indent="0">
              <a:buNone/>
            </a:pPr>
            <a:r>
              <a:rPr lang="en-US" dirty="0"/>
              <a:t> risk factors.</a:t>
            </a:r>
          </a:p>
          <a:p>
            <a:pPr lvl="1"/>
            <a:r>
              <a:rPr lang="en-US" dirty="0"/>
              <a:t>Classify CP clinically based on physiology, topography,</a:t>
            </a:r>
          </a:p>
          <a:p>
            <a:pPr marL="457200" lvl="1" indent="0">
              <a:buNone/>
            </a:pPr>
            <a:r>
              <a:rPr lang="en-US" dirty="0"/>
              <a:t> and function.</a:t>
            </a:r>
          </a:p>
          <a:p>
            <a:pPr marL="457200" lvl="1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400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B1B5-8801-8F4A-6735-F64C5FD2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66048-8BBD-A3E3-E551-05660A6FA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Recognize early developmental markers and primary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 red flags.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Outline multidisciplinary management goals and early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intervention strategies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790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24BD1-3CA5-8978-3D31-378029B12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Defining Cerebral Palsy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FF6684F-8453-C7ED-364F-35E0CE022A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23841"/>
            <a:ext cx="6867970" cy="395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Permanent disorder of movement and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postural control.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Causes significant activity limitations in the individual.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Attributed to non-progressive disturbances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in early development.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CC59F1-2FF3-68A3-E3F7-26B5F4CFD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170" y="3339102"/>
            <a:ext cx="443239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1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B3D13-C124-3CB6-B7EC-5F0379F7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912FE-486F-509B-4208-4C77A2B57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Google Sans"/>
              </a:rPr>
              <a:t>Occurs within the developing fetal or infant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latin typeface="Google San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Google Sans"/>
              </a:rPr>
              <a:t>brain architecture.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>
              <a:latin typeface="Google San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Google Sans"/>
              </a:rPr>
              <a:t>Motor disorders often co-exist with sensory and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dirty="0">
              <a:latin typeface="Google San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Google Sans"/>
              </a:rPr>
              <a:t> cognitive impairments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034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9627D-490D-5CC8-5BED-3C9255032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E4CED4-A3E9-FD81-D782-0C8890033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5404" y="2366963"/>
            <a:ext cx="2321191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9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D69F-850A-4B8D-D153-3165551C6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Google Sans"/>
              </a:rPr>
              <a:t>Global &amp; Regional Epidemiology</a:t>
            </a:r>
            <a:br>
              <a:rPr lang="en-US" altLang="en-US" dirty="0">
                <a:latin typeface="Google Sans"/>
              </a:rPr>
            </a:b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F25658B-27EC-C2F0-537F-828F2F1E17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70380" y="1991541"/>
            <a:ext cx="7151830" cy="190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6176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Prevalence is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2 to 2.5 per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1000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live births globally.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Significantly higher incidence rates documented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in developing regions.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10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B350D-0153-7188-DAAF-536F8B46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5FE76-74D5-16DC-F0EC-5F1049D59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Remains the most common cause of</a:t>
            </a:r>
          </a:p>
          <a:p>
            <a:pPr marL="0" indent="0">
              <a:buNone/>
            </a:pPr>
            <a:r>
              <a:rPr lang="en-US" dirty="0"/>
              <a:t> motor disability in early childhood.</a:t>
            </a:r>
          </a:p>
          <a:p>
            <a:r>
              <a:rPr lang="en-US" dirty="0"/>
              <a:t>Risk increases exponentially with extreme prematurity </a:t>
            </a:r>
          </a:p>
          <a:p>
            <a:pPr marL="0" indent="0">
              <a:buNone/>
            </a:pPr>
            <a:r>
              <a:rPr lang="en-US" dirty="0"/>
              <a:t>and very low birth weight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79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44EC-9A42-05D5-1AAF-B6997706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Pathophysiology of Brain Injury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E4EFA-36BC-1F4E-5324-B7F692C61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Insult occurs during critical phases of</a:t>
            </a:r>
          </a:p>
          <a:p>
            <a:pPr marL="0" indent="0">
              <a:buNone/>
            </a:pPr>
            <a:r>
              <a:rPr lang="en-IN" dirty="0"/>
              <a:t> early brain development.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The underlying central nervous system</a:t>
            </a:r>
          </a:p>
          <a:p>
            <a:pPr marL="0" indent="0">
              <a:buNone/>
            </a:pPr>
            <a:r>
              <a:rPr lang="en-IN" dirty="0"/>
              <a:t> lesion is completely static.</a:t>
            </a:r>
          </a:p>
        </p:txBody>
      </p:sp>
    </p:spTree>
    <p:extLst>
      <p:ext uri="{BB962C8B-B14F-4D97-AF65-F5344CB8AC3E}">
        <p14:creationId xmlns:p14="http://schemas.microsoft.com/office/powerpoint/2010/main" val="135910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56AF0-0533-BAF8-6100-9CE35C4AB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2E6BE-5C54-1430-CC9A-DE7948F13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expression and motor signs evolve as</a:t>
            </a:r>
          </a:p>
          <a:p>
            <a:pPr marL="0" indent="0">
              <a:buNone/>
            </a:pPr>
            <a:r>
              <a:rPr lang="en-US" dirty="0"/>
              <a:t> the nervous system matures.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Periventricular leukomalacia is typical in preterm insults.</a:t>
            </a:r>
          </a:p>
          <a:p>
            <a:pPr marL="0" indent="0">
              <a:buNone/>
            </a:pPr>
            <a:r>
              <a:rPr lang="en-US" dirty="0"/>
              <a:t>Selective neuronal necrosis is frequently observed </a:t>
            </a:r>
          </a:p>
          <a:p>
            <a:pPr marL="0" indent="0">
              <a:buNone/>
            </a:pPr>
            <a:r>
              <a:rPr lang="en-US" dirty="0"/>
              <a:t>in term infants.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7153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E8B3F-141B-E836-3B35-45E0607D4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Etiology</a:t>
            </a:r>
            <a:r>
              <a:rPr lang="en-IN" dirty="0"/>
              <a:t>: Antenatal Factors (70-80%)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4A559-DF9B-ACE9-9246-B1F4EE15E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1"/>
            <a:r>
              <a:rPr lang="en-IN" sz="2800" dirty="0"/>
              <a:t>Maternal intrauterine infections (TORCH panel, chorioamnionitis).</a:t>
            </a:r>
          </a:p>
          <a:p>
            <a:pPr lvl="1"/>
            <a:r>
              <a:rPr lang="en-IN" sz="2800" dirty="0"/>
              <a:t>Congenital structural malformations of the cerebral cortex.</a:t>
            </a:r>
          </a:p>
          <a:p>
            <a:pPr lvl="1"/>
            <a:r>
              <a:rPr lang="en-IN" sz="2800" dirty="0"/>
              <a:t>Maternal medical conditions such as severe pre-eclampsia.</a:t>
            </a:r>
          </a:p>
          <a:p>
            <a:pPr lvl="1"/>
            <a:r>
              <a:rPr lang="en-IN" sz="2800" dirty="0" err="1"/>
              <a:t>Fetal</a:t>
            </a:r>
            <a:r>
              <a:rPr lang="en-IN" sz="2800" dirty="0"/>
              <a:t> growth restriction and chronic placental insufficiency.</a:t>
            </a:r>
          </a:p>
          <a:p>
            <a:br>
              <a:rPr lang="en-IN" dirty="0"/>
            </a:b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9130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CB56-B33F-B0C5-3780-1ACE5BF9E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Perinatal &amp; Postnatal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E72BF-FBEB-B63A-B714-2A549A7F9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59274" cy="4351338"/>
          </a:xfrm>
        </p:spPr>
        <p:txBody>
          <a:bodyPr/>
          <a:lstStyle/>
          <a:p>
            <a:r>
              <a:rPr lang="en-IN" dirty="0"/>
              <a:t>Severe perinatal asphyxia and hypoxic-ischemic encephalopathy.</a:t>
            </a:r>
          </a:p>
          <a:p>
            <a:r>
              <a:rPr lang="en-IN" dirty="0"/>
              <a:t>Severe neonatal hyperbilirubinemia causing structural kernicterus.</a:t>
            </a:r>
          </a:p>
          <a:p>
            <a:r>
              <a:rPr lang="en-IN" dirty="0"/>
              <a:t>Central nervous system infections during infancy (meningitis, encephalitis).</a:t>
            </a:r>
          </a:p>
          <a:p>
            <a:r>
              <a:rPr lang="en-IN" dirty="0"/>
              <a:t>Accidental or non-accidental head trauma during early infancy.</a:t>
            </a:r>
          </a:p>
        </p:txBody>
      </p:sp>
    </p:spTree>
    <p:extLst>
      <p:ext uri="{BB962C8B-B14F-4D97-AF65-F5344CB8AC3E}">
        <p14:creationId xmlns:p14="http://schemas.microsoft.com/office/powerpoint/2010/main" val="1370851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2C7E4-FB0E-45A8-D923-AE28301A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3E060-6BCF-B398-B3D5-43D28C532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Physiological Classification: Based on the type of </a:t>
            </a:r>
          </a:p>
          <a:p>
            <a:pPr marL="0" indent="0">
              <a:buNone/>
            </a:pPr>
            <a:r>
              <a:rPr lang="en-US" dirty="0"/>
              <a:t>underlying motor disorder.</a:t>
            </a:r>
          </a:p>
          <a:p>
            <a:r>
              <a:rPr lang="en-US" dirty="0"/>
              <a:t>Topographical Classification: Delineates the specific limbs involved.</a:t>
            </a:r>
          </a:p>
          <a:p>
            <a:r>
              <a:rPr lang="en-US" dirty="0"/>
              <a:t>Functional Classification: Evaluates the objective severity of</a:t>
            </a:r>
          </a:p>
          <a:p>
            <a:pPr marL="0" indent="0">
              <a:buNone/>
            </a:pPr>
            <a:r>
              <a:rPr lang="en-US" dirty="0"/>
              <a:t> activity limitations.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330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B77C3-F8A3-4D59-E553-C2A4C23B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Physiological: Spastic CP (70-80%)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34B38-DAD3-6C1C-558C-94F7470FF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Characterized by significantly increased, velocity-dependent </a:t>
            </a:r>
          </a:p>
          <a:p>
            <a:pPr marL="0" indent="0">
              <a:buNone/>
            </a:pPr>
            <a:r>
              <a:rPr lang="en-IN" dirty="0"/>
              <a:t>muscle </a:t>
            </a:r>
            <a:r>
              <a:rPr lang="en-IN" dirty="0" err="1"/>
              <a:t>tone.Exhibits</a:t>
            </a:r>
            <a:r>
              <a:rPr lang="en-IN" dirty="0"/>
              <a:t> hyperreflexia and sustained ankle </a:t>
            </a:r>
          </a:p>
          <a:p>
            <a:pPr marL="0" indent="0">
              <a:buNone/>
            </a:pPr>
            <a:r>
              <a:rPr lang="en-IN" dirty="0"/>
              <a:t>clonus upon </a:t>
            </a:r>
            <a:r>
              <a:rPr lang="en-IN" dirty="0" err="1"/>
              <a:t>evaluation.Positive</a:t>
            </a:r>
            <a:r>
              <a:rPr lang="en-IN" dirty="0"/>
              <a:t> Babinski sign present </a:t>
            </a:r>
          </a:p>
          <a:p>
            <a:pPr marL="0" indent="0">
              <a:buNone/>
            </a:pPr>
            <a:r>
              <a:rPr lang="en-IN" dirty="0"/>
              <a:t>bilaterally in most clinical </a:t>
            </a:r>
            <a:r>
              <a:rPr lang="en-IN" dirty="0" err="1"/>
              <a:t>variants.Primary</a:t>
            </a:r>
            <a:r>
              <a:rPr lang="en-IN" dirty="0"/>
              <a:t> neuromuscular </a:t>
            </a:r>
          </a:p>
          <a:p>
            <a:pPr marL="0" indent="0">
              <a:buNone/>
            </a:pPr>
            <a:r>
              <a:rPr lang="en-IN" dirty="0"/>
              <a:t>injury is localized strictly to the</a:t>
            </a:r>
          </a:p>
          <a:p>
            <a:pPr marL="0" indent="0">
              <a:buNone/>
            </a:pPr>
            <a:r>
              <a:rPr lang="en-IN" dirty="0"/>
              <a:t> pyramidal system.</a:t>
            </a:r>
          </a:p>
        </p:txBody>
      </p:sp>
    </p:spTree>
    <p:extLst>
      <p:ext uri="{BB962C8B-B14F-4D97-AF65-F5344CB8AC3E}">
        <p14:creationId xmlns:p14="http://schemas.microsoft.com/office/powerpoint/2010/main" val="1281129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DA858-F890-BFBE-14C3-8D1E5B7E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Physiological: Dyskinetic CP (10-15%)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897C2-93EE-70BC-EDB9-174887E59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Characterized by involuntary, uncontrolled, recurring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err="1"/>
              <a:t>movements.Athetoid</a:t>
            </a:r>
            <a:r>
              <a:rPr lang="en-IN" dirty="0"/>
              <a:t> type: Slow, writhing, distal limb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err="1"/>
              <a:t>movements.Dystonic</a:t>
            </a:r>
            <a:r>
              <a:rPr lang="en-IN" dirty="0"/>
              <a:t> type: Intermittent trunk and proximal</a:t>
            </a:r>
          </a:p>
          <a:p>
            <a:pPr marL="0" indent="0">
              <a:buNone/>
            </a:pPr>
            <a:r>
              <a:rPr lang="en-IN" dirty="0"/>
              <a:t> limb </a:t>
            </a:r>
            <a:r>
              <a:rPr lang="en-IN" dirty="0" err="1"/>
              <a:t>twisting.Neuromuscular</a:t>
            </a:r>
            <a:r>
              <a:rPr lang="en-IN" dirty="0"/>
              <a:t> injury is localized to</a:t>
            </a:r>
          </a:p>
          <a:p>
            <a:pPr marL="0" indent="0">
              <a:buNone/>
            </a:pPr>
            <a:r>
              <a:rPr lang="en-IN" dirty="0"/>
              <a:t> the deep basal ganglia structures.</a:t>
            </a:r>
          </a:p>
        </p:txBody>
      </p:sp>
    </p:spTree>
    <p:extLst>
      <p:ext uri="{BB962C8B-B14F-4D97-AF65-F5344CB8AC3E}">
        <p14:creationId xmlns:p14="http://schemas.microsoft.com/office/powerpoint/2010/main" val="2778086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8DAF-8E30-4656-320C-161E63A9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Physiological: Ataxic &amp; Mixed CP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E2FBC-B272-2F98-1598-C15807694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Ataxic type: Hypotonia, unsteadiness, and wide-based </a:t>
            </a:r>
          </a:p>
          <a:p>
            <a:pPr marL="0" indent="0">
              <a:buNone/>
            </a:pPr>
            <a:r>
              <a:rPr lang="en-IN" dirty="0"/>
              <a:t>gait </a:t>
            </a:r>
            <a:r>
              <a:rPr lang="en-IN" dirty="0" err="1"/>
              <a:t>patterns.Exhibits</a:t>
            </a:r>
            <a:r>
              <a:rPr lang="en-IN" dirty="0"/>
              <a:t> prominent kinetic coordination issues</a:t>
            </a:r>
          </a:p>
          <a:p>
            <a:pPr marL="0" indent="0">
              <a:buNone/>
            </a:pPr>
            <a:r>
              <a:rPr lang="en-IN" dirty="0"/>
              <a:t> and intentional </a:t>
            </a:r>
            <a:r>
              <a:rPr lang="en-IN" dirty="0" err="1"/>
              <a:t>tremors.Anatomical</a:t>
            </a:r>
            <a:r>
              <a:rPr lang="en-IN" dirty="0"/>
              <a:t> injury is localized</a:t>
            </a:r>
          </a:p>
          <a:p>
            <a:pPr marL="0" indent="0">
              <a:buNone/>
            </a:pPr>
            <a:r>
              <a:rPr lang="en-IN" dirty="0"/>
              <a:t> precisely to the cerebellum.</a:t>
            </a:r>
          </a:p>
          <a:p>
            <a:pPr marL="0" indent="0">
              <a:buNone/>
            </a:pPr>
            <a:r>
              <a:rPr lang="en-IN" dirty="0"/>
              <a:t>Mixed type: Combines distinct spastic and </a:t>
            </a:r>
          </a:p>
          <a:p>
            <a:pPr marL="0" indent="0">
              <a:buNone/>
            </a:pPr>
            <a:r>
              <a:rPr lang="en-IN" dirty="0"/>
              <a:t>dyskinetic clinical features.</a:t>
            </a:r>
          </a:p>
        </p:txBody>
      </p:sp>
    </p:spTree>
    <p:extLst>
      <p:ext uri="{BB962C8B-B14F-4D97-AF65-F5344CB8AC3E}">
        <p14:creationId xmlns:p14="http://schemas.microsoft.com/office/powerpoint/2010/main" val="3722509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9AE3-52AA-C961-DC46-421D6DDA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Topographical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BE8B1-E437-BB76-B112-1178BB853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Diplegia: Lower extremities are affected significantly more </a:t>
            </a:r>
          </a:p>
          <a:p>
            <a:pPr marL="0" indent="0">
              <a:buNone/>
            </a:pPr>
            <a:r>
              <a:rPr lang="en-US" dirty="0"/>
              <a:t>than upper limbs.</a:t>
            </a:r>
          </a:p>
          <a:p>
            <a:pPr marL="0" indent="0">
              <a:buNone/>
            </a:pPr>
            <a:r>
              <a:rPr lang="en-US" dirty="0"/>
              <a:t>Hemiplegia: One vertical half of the body</a:t>
            </a:r>
          </a:p>
          <a:p>
            <a:pPr marL="0" indent="0">
              <a:buNone/>
            </a:pPr>
            <a:r>
              <a:rPr lang="en-US" dirty="0"/>
              <a:t> is affected.</a:t>
            </a:r>
          </a:p>
          <a:p>
            <a:pPr marL="0" indent="0">
              <a:buNone/>
            </a:pPr>
            <a:r>
              <a:rPr lang="en-US" dirty="0"/>
              <a:t>Quadriplegia: All four limbs are extensively and</a:t>
            </a:r>
          </a:p>
          <a:p>
            <a:pPr marL="0" indent="0">
              <a:buNone/>
            </a:pPr>
            <a:r>
              <a:rPr lang="en-US" dirty="0"/>
              <a:t> equally involved.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25D4A7-ADD3-D5A7-65C8-B412CA298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186" y="2808245"/>
            <a:ext cx="2913614" cy="350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18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086D7-320B-B664-6650-456E6513B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4F8EE-CF1F-6AA5-6FDD-E59EA5432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Monoplegia and triplegia variations occur</a:t>
            </a:r>
          </a:p>
          <a:p>
            <a:pPr marL="0" indent="0">
              <a:buNone/>
            </a:pPr>
            <a:r>
              <a:rPr lang="en-US" dirty="0"/>
              <a:t> rarely in true practice.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2781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77D3B-BF75-8129-96CF-9D03E6F8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Functional Grading (GMFCS)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B0161-FB6E-7884-8882-A5BFB3818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I: Walks completely without any physical restrictions.</a:t>
            </a:r>
          </a:p>
          <a:p>
            <a:r>
              <a:rPr lang="en-US" dirty="0"/>
              <a:t>Level II: Walks with minor limitations during</a:t>
            </a:r>
          </a:p>
          <a:p>
            <a:pPr marL="0" indent="0">
              <a:buNone/>
            </a:pPr>
            <a:r>
              <a:rPr lang="en-US" dirty="0"/>
              <a:t> outdoor activities.</a:t>
            </a:r>
          </a:p>
          <a:p>
            <a:pPr marL="0" indent="0">
              <a:buNone/>
            </a:pPr>
            <a:r>
              <a:rPr lang="en-US" dirty="0"/>
              <a:t>Level III: Requires hand-held mobility assistance devices </a:t>
            </a:r>
          </a:p>
          <a:p>
            <a:pPr marL="0" indent="0">
              <a:buNone/>
            </a:pPr>
            <a:r>
              <a:rPr lang="en-US" dirty="0"/>
              <a:t>to walk.</a:t>
            </a:r>
          </a:p>
        </p:txBody>
      </p:sp>
    </p:spTree>
    <p:extLst>
      <p:ext uri="{BB962C8B-B14F-4D97-AF65-F5344CB8AC3E}">
        <p14:creationId xmlns:p14="http://schemas.microsoft.com/office/powerpoint/2010/main" val="1327932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6F8FF-DEF8-FE73-EE7A-B3EA5AD1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06488-38CA-5387-84C7-4931D6099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IV: Self-mobility is highly restricted; relies</a:t>
            </a:r>
          </a:p>
          <a:p>
            <a:pPr marL="0" indent="0">
              <a:buNone/>
            </a:pPr>
            <a:r>
              <a:rPr lang="en-US" dirty="0"/>
              <a:t> on power chairs.</a:t>
            </a:r>
          </a:p>
          <a:p>
            <a:pPr marL="0" indent="0">
              <a:buNone/>
            </a:pPr>
            <a:r>
              <a:rPr lang="en-US" dirty="0"/>
              <a:t>Level V: Completely dependent; transported via manual wheelchair.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4895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4793C-6593-F44F-E621-2249BB638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720084-0431-2444-009E-F3BA1994C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7861" y="1002298"/>
            <a:ext cx="5483770" cy="517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68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DF98-3168-238A-5D0A-F11644F4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Early Markers &amp; Red Flags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7AA00-6F6E-F7D8-402B-2C90603E6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Documented, progressive delay in achieving </a:t>
            </a:r>
          </a:p>
          <a:p>
            <a:pPr marL="0" indent="0">
              <a:buNone/>
            </a:pPr>
            <a:r>
              <a:rPr lang="en-IN" dirty="0"/>
              <a:t>gross motor milestones.</a:t>
            </a:r>
          </a:p>
          <a:p>
            <a:r>
              <a:rPr lang="en-IN" dirty="0"/>
              <a:t>Abnormal muscle consistency felt as extreme stiffness</a:t>
            </a:r>
          </a:p>
          <a:p>
            <a:pPr marL="0" indent="0">
              <a:buNone/>
            </a:pPr>
            <a:r>
              <a:rPr lang="en-IN" dirty="0"/>
              <a:t> or floppiness.</a:t>
            </a:r>
          </a:p>
          <a:p>
            <a:pPr marL="0" indent="0">
              <a:buNone/>
            </a:pPr>
            <a:r>
              <a:rPr lang="en-IN" dirty="0"/>
              <a:t>Asymmetric hand preference clearly demonstrated</a:t>
            </a:r>
          </a:p>
          <a:p>
            <a:pPr marL="0" indent="0">
              <a:buNone/>
            </a:pPr>
            <a:r>
              <a:rPr lang="en-IN" dirty="0"/>
              <a:t> before 12 months</a:t>
            </a:r>
          </a:p>
        </p:txBody>
      </p:sp>
    </p:spTree>
    <p:extLst>
      <p:ext uri="{BB962C8B-B14F-4D97-AF65-F5344CB8AC3E}">
        <p14:creationId xmlns:p14="http://schemas.microsoft.com/office/powerpoint/2010/main" val="2920493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EAEB-803A-D969-3EA0-0675D63BA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12AF5-0B43-8F21-EE2A-593C25249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 Severe feeding difficulties and poorly coordinated tongue movements.</a:t>
            </a:r>
          </a:p>
          <a:p>
            <a:r>
              <a:rPr lang="en-US" dirty="0"/>
              <a:t>Persistent asymmetric crying spells or</a:t>
            </a:r>
          </a:p>
          <a:p>
            <a:pPr marL="0" indent="0">
              <a:buNone/>
            </a:pPr>
            <a:r>
              <a:rPr lang="en-US" dirty="0"/>
              <a:t> unexplained extreme irritability.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9571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6ED6-BDF4-C08B-F5EE-8B006C0D1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Primitive Reflex Persistence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B52E6-1DD2-B507-CF2A-77B3029F3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Moro reflex persistently elicited well beyond 6 months</a:t>
            </a:r>
          </a:p>
          <a:p>
            <a:pPr marL="0" indent="0">
              <a:buNone/>
            </a:pPr>
            <a:r>
              <a:rPr lang="en-IN" dirty="0"/>
              <a:t> of age.</a:t>
            </a:r>
          </a:p>
          <a:p>
            <a:pPr marL="0" indent="0">
              <a:buNone/>
            </a:pPr>
            <a:r>
              <a:rPr lang="en-IN" dirty="0"/>
              <a:t>Asymmetric Tonic Neck Reflex (ATNR) locking the infant’s</a:t>
            </a:r>
          </a:p>
          <a:p>
            <a:pPr marL="0" indent="0">
              <a:buNone/>
            </a:pPr>
            <a:r>
              <a:rPr lang="en-IN" dirty="0"/>
              <a:t> posture</a:t>
            </a:r>
          </a:p>
        </p:txBody>
      </p:sp>
    </p:spTree>
    <p:extLst>
      <p:ext uri="{BB962C8B-B14F-4D97-AF65-F5344CB8AC3E}">
        <p14:creationId xmlns:p14="http://schemas.microsoft.com/office/powerpoint/2010/main" val="2756826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0DA7A-BF63-6E7C-045E-6D8A4084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C2C71-79C8-2C96-6F05-BFF27CF1E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 Palmar grasp reflex failing to integrate </a:t>
            </a:r>
          </a:p>
          <a:p>
            <a:pPr marL="0" indent="0">
              <a:buNone/>
            </a:pPr>
            <a:r>
              <a:rPr lang="en-US" dirty="0"/>
              <a:t>within normal timelines.</a:t>
            </a:r>
          </a:p>
          <a:p>
            <a:pPr marL="0" indent="0">
              <a:buNone/>
            </a:pPr>
            <a:r>
              <a:rPr lang="en-US" dirty="0"/>
              <a:t>Protective parachute extension reaction failing to</a:t>
            </a:r>
          </a:p>
          <a:p>
            <a:pPr marL="0" indent="0">
              <a:buNone/>
            </a:pPr>
            <a:r>
              <a:rPr lang="en-US" dirty="0"/>
              <a:t> develop normally.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0839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574A5-7F73-CD5E-1DC1-887EA9B94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Spastic Diplegia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3C789-5D7C-8CE8-459F-5401DF27E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Highly correlated with a medical history </a:t>
            </a:r>
          </a:p>
          <a:p>
            <a:pPr marL="0" indent="0">
              <a:buNone/>
            </a:pPr>
            <a:r>
              <a:rPr lang="en-US" dirty="0"/>
              <a:t>of extreme prematurity.</a:t>
            </a:r>
          </a:p>
          <a:p>
            <a:pPr marL="0" indent="0">
              <a:buNone/>
            </a:pPr>
            <a:r>
              <a:rPr lang="en-US" dirty="0"/>
              <a:t>Infants utilize commando crawling due to </a:t>
            </a:r>
          </a:p>
          <a:p>
            <a:pPr marL="0" indent="0">
              <a:buNone/>
            </a:pPr>
            <a:r>
              <a:rPr lang="en-US" dirty="0"/>
              <a:t>rigid lower extremities.</a:t>
            </a:r>
          </a:p>
          <a:p>
            <a:pPr marL="0" indent="0">
              <a:buNone/>
            </a:pPr>
            <a:r>
              <a:rPr lang="en-US" dirty="0"/>
              <a:t>Classic scissoring posture noted when suspended vertically.</a:t>
            </a:r>
          </a:p>
          <a:p>
            <a:pPr marL="0" indent="0">
              <a:buNone/>
            </a:pPr>
            <a:r>
              <a:rPr lang="en-US" dirty="0"/>
              <a:t>Manifests as true toe-walking caused by </a:t>
            </a:r>
          </a:p>
          <a:p>
            <a:pPr marL="0" indent="0">
              <a:buNone/>
            </a:pPr>
            <a:r>
              <a:rPr lang="en-US" dirty="0"/>
              <a:t>a tight Achilles tendon.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4281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B2DB9-6E47-AF96-E623-72E597C6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Spastic Hemiplegia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A54FE-4558-DABA-5DE0-40635CF93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Presents as prominent asymmetric fisting of the </a:t>
            </a:r>
          </a:p>
          <a:p>
            <a:pPr marL="0" indent="0">
              <a:buNone/>
            </a:pPr>
            <a:r>
              <a:rPr lang="en-IN" dirty="0"/>
              <a:t>affected hand.</a:t>
            </a:r>
          </a:p>
          <a:p>
            <a:pPr marL="0" indent="0">
              <a:buNone/>
            </a:pPr>
            <a:r>
              <a:rPr lang="en-IN" dirty="0"/>
              <a:t>Early, clear hand preference remains a hallmark </a:t>
            </a:r>
          </a:p>
          <a:p>
            <a:pPr marL="0" indent="0">
              <a:buNone/>
            </a:pPr>
            <a:r>
              <a:rPr lang="en-IN" dirty="0"/>
              <a:t>clinical sign.</a:t>
            </a:r>
          </a:p>
          <a:p>
            <a:pPr marL="0" indent="0">
              <a:buNone/>
            </a:pPr>
            <a:r>
              <a:rPr lang="en-IN" dirty="0" err="1"/>
              <a:t>Circumductory</a:t>
            </a:r>
            <a:r>
              <a:rPr lang="en-IN" dirty="0"/>
              <a:t> gait pattern visible during lower extremity movement.</a:t>
            </a:r>
          </a:p>
          <a:p>
            <a:pPr marL="0" indent="0">
              <a:buNone/>
            </a:pPr>
            <a:r>
              <a:rPr lang="en-IN" dirty="0"/>
              <a:t>Affected limbs may demonstrate noticeable somatic growth retardation.</a:t>
            </a:r>
          </a:p>
        </p:txBody>
      </p:sp>
    </p:spTree>
    <p:extLst>
      <p:ext uri="{BB962C8B-B14F-4D97-AF65-F5344CB8AC3E}">
        <p14:creationId xmlns:p14="http://schemas.microsoft.com/office/powerpoint/2010/main" val="2994702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4A0BD-4857-A13A-45DC-4857E7A1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Diagnostic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9DE9E-F8C8-0700-C36B-1E02513BF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61" y="1825625"/>
            <a:ext cx="11887199" cy="4351338"/>
          </a:xfrm>
        </p:spPr>
        <p:txBody>
          <a:bodyPr/>
          <a:lstStyle/>
          <a:p>
            <a:r>
              <a:rPr lang="en-IN" dirty="0"/>
              <a:t>The diagnosis remains fundamentally clinical in nature.</a:t>
            </a:r>
          </a:p>
          <a:p>
            <a:pPr marL="0" indent="0">
              <a:buNone/>
            </a:pPr>
            <a:r>
              <a:rPr lang="en-IN" dirty="0"/>
              <a:t>Requires a meticulously detailed perinatal and developmental</a:t>
            </a:r>
          </a:p>
          <a:p>
            <a:pPr marL="0" indent="0">
              <a:buNone/>
            </a:pPr>
            <a:r>
              <a:rPr lang="en-IN" dirty="0"/>
              <a:t> history.</a:t>
            </a:r>
          </a:p>
          <a:p>
            <a:pPr marL="0" indent="0">
              <a:buNone/>
            </a:pPr>
            <a:r>
              <a:rPr lang="en-IN" dirty="0"/>
              <a:t>Serial, comprehensive neurodevelopmental examinations are mandatory.</a:t>
            </a:r>
          </a:p>
          <a:p>
            <a:pPr marL="0" indent="0">
              <a:buNone/>
            </a:pPr>
            <a:r>
              <a:rPr lang="en-IN" dirty="0"/>
              <a:t>Essential to definitively rule out progressive</a:t>
            </a:r>
          </a:p>
          <a:p>
            <a:pPr marL="0" indent="0">
              <a:buNone/>
            </a:pPr>
            <a:r>
              <a:rPr lang="en-IN" dirty="0"/>
              <a:t> neurodegenerative diseases.</a:t>
            </a:r>
          </a:p>
        </p:txBody>
      </p:sp>
    </p:spTree>
    <p:extLst>
      <p:ext uri="{BB962C8B-B14F-4D97-AF65-F5344CB8AC3E}">
        <p14:creationId xmlns:p14="http://schemas.microsoft.com/office/powerpoint/2010/main" val="2565239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4FBCB-BC5F-0F7C-06FA-BFCE3D660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Investigations &amp; Management Paradigms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89D7C-982B-CA7E-4555-E9888167C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Role of Neuroimaging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Brain MRI serves as the gold-standard diagnostic</a:t>
            </a:r>
          </a:p>
          <a:p>
            <a:pPr marL="0" indent="0">
              <a:buNone/>
            </a:pPr>
            <a:r>
              <a:rPr lang="en-IN" dirty="0"/>
              <a:t> imaging modality.</a:t>
            </a:r>
          </a:p>
          <a:p>
            <a:pPr marL="0" indent="0">
              <a:buNone/>
            </a:pPr>
            <a:r>
              <a:rPr lang="en-IN" dirty="0"/>
              <a:t>Successfully identifies focal structural lesions in 85% of cases.</a:t>
            </a:r>
          </a:p>
          <a:p>
            <a:pPr marL="0" indent="0">
              <a:buNone/>
            </a:pPr>
            <a:r>
              <a:rPr lang="en-IN" dirty="0"/>
              <a:t>Periventricular leukomalacia is seen in preterm diplegic variants.</a:t>
            </a:r>
          </a:p>
          <a:p>
            <a:pPr marL="0" indent="0">
              <a:buNone/>
            </a:pPr>
            <a:r>
              <a:rPr lang="en-IN" dirty="0"/>
              <a:t>Focal vascular infarcts are clearly visible in hemiplegic cases.</a:t>
            </a:r>
          </a:p>
        </p:txBody>
      </p:sp>
    </p:spTree>
    <p:extLst>
      <p:ext uri="{BB962C8B-B14F-4D97-AF65-F5344CB8AC3E}">
        <p14:creationId xmlns:p14="http://schemas.microsoft.com/office/powerpoint/2010/main" val="1991617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F6625-ACF6-AA9A-D364-4FF144DC8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Multidisciplinary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6BA6-E510-E0D6-2AA8-2B93E5C9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No therapeutic cure exists for the static</a:t>
            </a:r>
          </a:p>
          <a:p>
            <a:pPr marL="0" indent="0">
              <a:buNone/>
            </a:pPr>
            <a:r>
              <a:rPr lang="en-IN" dirty="0"/>
              <a:t> structural brain damage.</a:t>
            </a:r>
          </a:p>
          <a:p>
            <a:pPr marL="0" indent="0">
              <a:buNone/>
            </a:pPr>
            <a:r>
              <a:rPr lang="en-IN" dirty="0"/>
              <a:t>Management targets optimizing long-term functional independence.</a:t>
            </a:r>
          </a:p>
          <a:p>
            <a:pPr marL="0" indent="0">
              <a:buNone/>
            </a:pPr>
            <a:r>
              <a:rPr lang="en-IN" dirty="0"/>
              <a:t>Demands a highly coordinated, multi-specialty clinical </a:t>
            </a:r>
          </a:p>
          <a:p>
            <a:pPr marL="0" indent="0">
              <a:buNone/>
            </a:pPr>
            <a:r>
              <a:rPr lang="en-IN" dirty="0"/>
              <a:t>team approach.</a:t>
            </a:r>
          </a:p>
          <a:p>
            <a:pPr marL="0" indent="0">
              <a:buNone/>
            </a:pPr>
            <a:r>
              <a:rPr lang="en-IN" dirty="0"/>
              <a:t>Team: </a:t>
            </a:r>
            <a:r>
              <a:rPr lang="en-IN" dirty="0" err="1"/>
              <a:t>Pediatrician</a:t>
            </a:r>
            <a:r>
              <a:rPr lang="en-IN" dirty="0"/>
              <a:t>, physical therapist, </a:t>
            </a:r>
            <a:r>
              <a:rPr lang="en-IN" dirty="0" err="1"/>
              <a:t>orthopedist</a:t>
            </a:r>
            <a:r>
              <a:rPr lang="en-IN" dirty="0"/>
              <a:t>, psychologist.</a:t>
            </a:r>
          </a:p>
        </p:txBody>
      </p:sp>
    </p:spTree>
    <p:extLst>
      <p:ext uri="{BB962C8B-B14F-4D97-AF65-F5344CB8AC3E}">
        <p14:creationId xmlns:p14="http://schemas.microsoft.com/office/powerpoint/2010/main" val="771103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B438-22C2-22C9-3E27-FA3CE6B31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Physical &amp; Occupational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FDF10-A6E7-3A35-5A2E-11D419632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Physiotherapy: Crucial to prevent contractures and build</a:t>
            </a:r>
          </a:p>
          <a:p>
            <a:pPr marL="0" indent="0">
              <a:buNone/>
            </a:pPr>
            <a:r>
              <a:rPr lang="en-US" dirty="0"/>
              <a:t> core strength.</a:t>
            </a:r>
          </a:p>
          <a:p>
            <a:pPr marL="0" indent="0">
              <a:buNone/>
            </a:pPr>
            <a:r>
              <a:rPr lang="en-US" dirty="0"/>
              <a:t>Physiotherapy: Promotes ideal structural and postural alignment.</a:t>
            </a:r>
          </a:p>
          <a:p>
            <a:pPr marL="0" indent="0">
              <a:buNone/>
            </a:pPr>
            <a:r>
              <a:rPr lang="en-US" dirty="0"/>
              <a:t>Occupational Therapy: Maximizes basic activities of daily living (ADLs).</a:t>
            </a:r>
          </a:p>
          <a:p>
            <a:pPr marL="0" indent="0">
              <a:buNone/>
            </a:pPr>
            <a:r>
              <a:rPr lang="en-US" dirty="0"/>
              <a:t>Occupational Therapy: Adapts specialized feeding and writing orthoses.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3532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81D8-CA9B-5414-C0DB-25475472F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E">
            <a:hlinkClick r:id="" action="ppaction://media"/>
            <a:extLst>
              <a:ext uri="{FF2B5EF4-FFF2-40B4-BE49-F238E27FC236}">
                <a16:creationId xmlns:a16="http://schemas.microsoft.com/office/drawing/2014/main" id="{6A1F340F-28DB-11A2-3764-2E738DCA08B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08313" y="1751013"/>
            <a:ext cx="3679825" cy="2760662"/>
          </a:xfrm>
        </p:spPr>
      </p:pic>
    </p:spTree>
    <p:extLst>
      <p:ext uri="{BB962C8B-B14F-4D97-AF65-F5344CB8AC3E}">
        <p14:creationId xmlns:p14="http://schemas.microsoft.com/office/powerpoint/2010/main" val="130585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027C-2821-7E2E-4351-9BFA80783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Medical Management of Spasticity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DA281-28B0-C6FE-0F93-4F300C558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Oral Baclofen serves as first-line therapy</a:t>
            </a:r>
          </a:p>
          <a:p>
            <a:pPr marL="0" indent="0">
              <a:buNone/>
            </a:pPr>
            <a:r>
              <a:rPr lang="en-IN" dirty="0"/>
              <a:t> for generalized spasticity.</a:t>
            </a:r>
          </a:p>
          <a:p>
            <a:pPr marL="0" indent="0">
              <a:buNone/>
            </a:pPr>
            <a:r>
              <a:rPr lang="en-IN" dirty="0"/>
              <a:t>Oral Diazepam manages acute, painful nocturnal muscle spasms.</a:t>
            </a:r>
          </a:p>
          <a:p>
            <a:pPr marL="0" indent="0">
              <a:buNone/>
            </a:pPr>
            <a:r>
              <a:rPr lang="en-IN" dirty="0"/>
              <a:t>Focal Botulinum Toxin type A injections target specific </a:t>
            </a:r>
          </a:p>
          <a:p>
            <a:pPr marL="0" indent="0">
              <a:buNone/>
            </a:pPr>
            <a:r>
              <a:rPr lang="en-IN" dirty="0"/>
              <a:t>muscle groups.</a:t>
            </a:r>
          </a:p>
          <a:p>
            <a:pPr marL="0" indent="0">
              <a:buNone/>
            </a:pPr>
            <a:r>
              <a:rPr lang="en-IN" dirty="0"/>
              <a:t>Intrathecal Baclofen pumps manage severe, refractory quadriplegia.</a:t>
            </a:r>
          </a:p>
        </p:txBody>
      </p:sp>
    </p:spTree>
    <p:extLst>
      <p:ext uri="{BB962C8B-B14F-4D97-AF65-F5344CB8AC3E}">
        <p14:creationId xmlns:p14="http://schemas.microsoft.com/office/powerpoint/2010/main" val="3745993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12F3-7875-2192-A5B8-AA711BFA1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Orthopedic</a:t>
            </a:r>
            <a:r>
              <a:rPr lang="en-IN" dirty="0"/>
              <a:t>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8E511-4072-01B8-3FB8-565033DD7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Tendon lengthening procedures address fixed muscle contractures.</a:t>
            </a:r>
          </a:p>
          <a:p>
            <a:r>
              <a:rPr lang="en-IN" dirty="0"/>
              <a:t>Adductor tenotomy successfully corrects severe lower limb scissoring.</a:t>
            </a:r>
          </a:p>
          <a:p>
            <a:r>
              <a:rPr lang="en-IN" dirty="0"/>
              <a:t>Hip reconstruction surgery manages progressive paralytic dislocations.</a:t>
            </a:r>
          </a:p>
          <a:p>
            <a:r>
              <a:rPr lang="en-IN" dirty="0"/>
              <a:t>Spinal fusion addresses structural neuromuscular scoliosis changes.</a:t>
            </a:r>
          </a:p>
        </p:txBody>
      </p:sp>
    </p:spTree>
    <p:extLst>
      <p:ext uri="{BB962C8B-B14F-4D97-AF65-F5344CB8AC3E}">
        <p14:creationId xmlns:p14="http://schemas.microsoft.com/office/powerpoint/2010/main" val="1696143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3DDE-405C-95FC-14D5-654A740A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Assistive Technology &amp; Orthotics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C41E7-D97E-4A12-3457-A3532F8FB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90" y="1825625"/>
            <a:ext cx="11230510" cy="4351338"/>
          </a:xfrm>
        </p:spPr>
        <p:txBody>
          <a:bodyPr/>
          <a:lstStyle/>
          <a:p>
            <a:r>
              <a:rPr lang="en-IN" dirty="0"/>
              <a:t>Ankle-foot orthoses (AFOs) provide ankle stability during</a:t>
            </a:r>
          </a:p>
          <a:p>
            <a:pPr marL="0" indent="0">
              <a:buNone/>
            </a:pPr>
            <a:r>
              <a:rPr lang="en-IN" dirty="0"/>
              <a:t> ambulation.</a:t>
            </a:r>
          </a:p>
          <a:p>
            <a:r>
              <a:rPr lang="en-IN" dirty="0"/>
              <a:t>Specialized corner chairs optimize early seating postural control.</a:t>
            </a:r>
          </a:p>
          <a:p>
            <a:r>
              <a:rPr lang="en-IN" dirty="0"/>
              <a:t>Rollator walkers and gait trainers actively assist</a:t>
            </a:r>
          </a:p>
          <a:p>
            <a:pPr marL="0" indent="0">
              <a:buNone/>
            </a:pPr>
            <a:r>
              <a:rPr lang="en-IN" dirty="0"/>
              <a:t> functional mobility.</a:t>
            </a:r>
          </a:p>
          <a:p>
            <a:r>
              <a:rPr lang="en-IN" dirty="0"/>
              <a:t>Alternative communication boards overcome severe verbal dysarthria.</a:t>
            </a:r>
          </a:p>
        </p:txBody>
      </p:sp>
    </p:spTree>
    <p:extLst>
      <p:ext uri="{BB962C8B-B14F-4D97-AF65-F5344CB8AC3E}">
        <p14:creationId xmlns:p14="http://schemas.microsoft.com/office/powerpoint/2010/main" val="27238561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F25C-67DB-94C1-3E85-BBAFF21E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Prevention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D6A41-32BF-7646-94A9-C5CE13318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11" y="1825625"/>
            <a:ext cx="10881189" cy="4351338"/>
          </a:xfrm>
        </p:spPr>
        <p:txBody>
          <a:bodyPr/>
          <a:lstStyle/>
          <a:p>
            <a:r>
              <a:rPr lang="en-IN" dirty="0"/>
              <a:t>Primary: High-quality antenatal screening and maternal immunization.</a:t>
            </a:r>
          </a:p>
          <a:p>
            <a:r>
              <a:rPr lang="en-IN" dirty="0"/>
              <a:t>Secondary: Antenatal Magnesium </a:t>
            </a:r>
            <a:r>
              <a:rPr lang="en-IN" dirty="0" err="1"/>
              <a:t>Sulfate</a:t>
            </a:r>
            <a:r>
              <a:rPr lang="en-IN" dirty="0"/>
              <a:t> administration during preterm </a:t>
            </a:r>
            <a:r>
              <a:rPr lang="en-IN" dirty="0" err="1"/>
              <a:t>labor</a:t>
            </a:r>
            <a:r>
              <a:rPr lang="en-IN" dirty="0"/>
              <a:t>.</a:t>
            </a:r>
          </a:p>
          <a:p>
            <a:pPr marL="0" indent="0">
              <a:buNone/>
            </a:pPr>
            <a:r>
              <a:rPr lang="en-IN" dirty="0"/>
              <a:t> Immediate therapeutic hypothermia protocols for birth asphyxia.</a:t>
            </a:r>
          </a:p>
          <a:p>
            <a:r>
              <a:rPr lang="en-IN" dirty="0"/>
              <a:t>Tertiary: Structured early stimulation programs for high-risk neonates.</a:t>
            </a:r>
          </a:p>
        </p:txBody>
      </p:sp>
    </p:spTree>
    <p:extLst>
      <p:ext uri="{BB962C8B-B14F-4D97-AF65-F5344CB8AC3E}">
        <p14:creationId xmlns:p14="http://schemas.microsoft.com/office/powerpoint/2010/main" val="1741056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37587-6C33-1E67-2BF0-EEC9AB06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Long-Term Prognosis &amp;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AA1D9-BF22-01E6-88A5-554015B46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vast majority of affected children survive </a:t>
            </a:r>
          </a:p>
          <a:p>
            <a:pPr marL="0" indent="0">
              <a:buNone/>
            </a:pPr>
            <a:r>
              <a:rPr lang="en-US" dirty="0"/>
              <a:t>safely into adulthood.</a:t>
            </a:r>
          </a:p>
          <a:p>
            <a:pPr marL="0" indent="0">
              <a:buNone/>
            </a:pPr>
            <a:r>
              <a:rPr lang="en-US" dirty="0"/>
              <a:t>Long-term ambulatory potential relies heavily on</a:t>
            </a:r>
          </a:p>
          <a:p>
            <a:pPr marL="0" indent="0">
              <a:buNone/>
            </a:pPr>
            <a:r>
              <a:rPr lang="en-US" dirty="0"/>
              <a:t> early milestone timelines.</a:t>
            </a:r>
          </a:p>
          <a:p>
            <a:pPr marL="0" indent="0">
              <a:buNone/>
            </a:pPr>
            <a:r>
              <a:rPr lang="en-US" dirty="0"/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8043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E97F8-5123-740A-774D-A5607157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68C1-B638-B95D-CB35-E45F8D2F9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Achieving independent sitting by age 2 predicts a </a:t>
            </a:r>
          </a:p>
          <a:p>
            <a:pPr marL="0" indent="0">
              <a:buNone/>
            </a:pPr>
            <a:r>
              <a:rPr lang="en-US" dirty="0"/>
              <a:t>high walking rate.</a:t>
            </a:r>
          </a:p>
          <a:p>
            <a:pPr marL="0" indent="0">
              <a:buNone/>
            </a:pPr>
            <a:r>
              <a:rPr lang="en-US" dirty="0"/>
              <a:t>Persistence of multiple primitive reflexes indicates </a:t>
            </a:r>
          </a:p>
          <a:p>
            <a:pPr marL="0" indent="0">
              <a:buNone/>
            </a:pPr>
            <a:r>
              <a:rPr lang="en-US" dirty="0"/>
              <a:t>a guarded prognosis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5672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00F2A-9C84-A471-0580-AEC593FD4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3A00F-D1B9-22F9-B4F6-44F39F128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789" y="1825625"/>
            <a:ext cx="10912011" cy="4351338"/>
          </a:xfrm>
        </p:spPr>
        <p:txBody>
          <a:bodyPr/>
          <a:lstStyle/>
          <a:p>
            <a:r>
              <a:rPr lang="en-IN" dirty="0"/>
              <a:t>CP is a permanent but strictly non-progressive</a:t>
            </a:r>
          </a:p>
          <a:p>
            <a:pPr marL="0" indent="0">
              <a:buNone/>
            </a:pPr>
            <a:r>
              <a:rPr lang="en-IN" dirty="0"/>
              <a:t> encephalopathy.</a:t>
            </a:r>
          </a:p>
          <a:p>
            <a:pPr marL="0" indent="0">
              <a:buNone/>
            </a:pPr>
            <a:r>
              <a:rPr lang="en-IN" dirty="0"/>
              <a:t>Early surveillance for subtle motor delays remains</a:t>
            </a:r>
          </a:p>
          <a:p>
            <a:pPr marL="0" indent="0">
              <a:buNone/>
            </a:pPr>
            <a:r>
              <a:rPr lang="en-IN" dirty="0"/>
              <a:t> a clinical priority.</a:t>
            </a:r>
          </a:p>
          <a:p>
            <a:pPr marL="0" indent="0">
              <a:buNone/>
            </a:pPr>
            <a:r>
              <a:rPr lang="en-IN" dirty="0"/>
              <a:t>Comprehensive tone, posture, and reflex checks are</a:t>
            </a:r>
          </a:p>
          <a:p>
            <a:pPr marL="0" indent="0">
              <a:buNone/>
            </a:pPr>
            <a:r>
              <a:rPr lang="en-IN" dirty="0"/>
              <a:t> diagnostic pillars.</a:t>
            </a:r>
          </a:p>
          <a:p>
            <a:pPr marL="0" indent="0">
              <a:buNone/>
            </a:pPr>
            <a:r>
              <a:rPr lang="en-IN" dirty="0"/>
              <a:t>Management must always be collaborative, proactive, and goal oriented.</a:t>
            </a:r>
          </a:p>
        </p:txBody>
      </p:sp>
    </p:spTree>
    <p:extLst>
      <p:ext uri="{BB962C8B-B14F-4D97-AF65-F5344CB8AC3E}">
        <p14:creationId xmlns:p14="http://schemas.microsoft.com/office/powerpoint/2010/main" val="3380518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BD707-FC82-0B6E-AB43-B16619DA3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107310B-251A-4BB4-A388-B70A44E3A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712" y="2366963"/>
            <a:ext cx="8990576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423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1109</TotalTime>
  <Words>1236</Words>
  <Application>Microsoft Office PowerPoint</Application>
  <PresentationFormat>Widescreen</PresentationFormat>
  <Paragraphs>219</Paragraphs>
  <Slides>40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Google Sans</vt:lpstr>
      <vt:lpstr>Tw Cen MT</vt:lpstr>
      <vt:lpstr>Droplet</vt:lpstr>
      <vt:lpstr>CEREBRAL PALSY</vt:lpstr>
      <vt:lpstr>Competency &amp; Learning Objectives </vt:lpstr>
      <vt:lpstr>PowerPoint Presentation</vt:lpstr>
      <vt:lpstr>Defining Cerebral Palsy</vt:lpstr>
      <vt:lpstr>PowerPoint Presentation</vt:lpstr>
      <vt:lpstr>PowerPoint Presentation</vt:lpstr>
      <vt:lpstr>Global &amp; Regional Epidemiology </vt:lpstr>
      <vt:lpstr>PowerPoint Presentation</vt:lpstr>
      <vt:lpstr>Pathophysiology of Brain Injury </vt:lpstr>
      <vt:lpstr>PowerPoint Presentation</vt:lpstr>
      <vt:lpstr>Etiology: Antenatal Factors (70-80%)</vt:lpstr>
      <vt:lpstr> Perinatal &amp; Postnatal Factors</vt:lpstr>
      <vt:lpstr>Classification</vt:lpstr>
      <vt:lpstr>Physiological: Spastic CP (70-80%)</vt:lpstr>
      <vt:lpstr>Physiological: Dyskinetic CP (10-15%)</vt:lpstr>
      <vt:lpstr> Physiological: Ataxic &amp; Mixed CP</vt:lpstr>
      <vt:lpstr>Topographical Patterns</vt:lpstr>
      <vt:lpstr>PowerPoint Presentation</vt:lpstr>
      <vt:lpstr> Functional Grading (GMFCS)</vt:lpstr>
      <vt:lpstr>PowerPoint Presentation</vt:lpstr>
      <vt:lpstr>PowerPoint Presentation</vt:lpstr>
      <vt:lpstr>Early Markers &amp; Red Flags</vt:lpstr>
      <vt:lpstr>PowerPoint Presentation</vt:lpstr>
      <vt:lpstr> Primitive Reflex Persistence</vt:lpstr>
      <vt:lpstr>PowerPoint Presentation</vt:lpstr>
      <vt:lpstr> Spastic Diplegia</vt:lpstr>
      <vt:lpstr>Spastic Hemiplegia</vt:lpstr>
      <vt:lpstr>Diagnostic Approach</vt:lpstr>
      <vt:lpstr>Investigations &amp; Management Paradigms</vt:lpstr>
      <vt:lpstr> Multidisciplinary Management</vt:lpstr>
      <vt:lpstr> Physical &amp; Occupational Therapy</vt:lpstr>
      <vt:lpstr>PowerPoint Presentation</vt:lpstr>
      <vt:lpstr> Medical Management of Spasticity</vt:lpstr>
      <vt:lpstr>Orthopedic Interventions</vt:lpstr>
      <vt:lpstr>Assistive Technology &amp; Orthotics</vt:lpstr>
      <vt:lpstr>Prevention Strategies</vt:lpstr>
      <vt:lpstr>Long-Term Prognosis &amp; Evaluation</vt:lpstr>
      <vt:lpstr>PowerPoint Presentation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sanju dey</dc:creator>
  <cp:lastModifiedBy>sanju dey</cp:lastModifiedBy>
  <cp:revision>14</cp:revision>
  <dcterms:created xsi:type="dcterms:W3CDTF">2026-07-11T18:04:57Z</dcterms:created>
  <dcterms:modified xsi:type="dcterms:W3CDTF">2026-07-17T03:35:55Z</dcterms:modified>
</cp:coreProperties>
</file>