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sldIdLst>
    <p:sldId id="256" r:id="rId2"/>
    <p:sldId id="257" r:id="rId3"/>
    <p:sldId id="279" r:id="rId4"/>
    <p:sldId id="258" r:id="rId5"/>
    <p:sldId id="280" r:id="rId6"/>
    <p:sldId id="259" r:id="rId7"/>
    <p:sldId id="260" r:id="rId8"/>
    <p:sldId id="261" r:id="rId9"/>
    <p:sldId id="281" r:id="rId10"/>
    <p:sldId id="262" r:id="rId11"/>
    <p:sldId id="282" r:id="rId12"/>
    <p:sldId id="263" r:id="rId13"/>
    <p:sldId id="283" r:id="rId14"/>
    <p:sldId id="264" r:id="rId15"/>
    <p:sldId id="284" r:id="rId16"/>
    <p:sldId id="265" r:id="rId17"/>
    <p:sldId id="285" r:id="rId18"/>
    <p:sldId id="266" r:id="rId19"/>
    <p:sldId id="286" r:id="rId20"/>
    <p:sldId id="267" r:id="rId21"/>
    <p:sldId id="268" r:id="rId22"/>
    <p:sldId id="269" r:id="rId23"/>
    <p:sldId id="287" r:id="rId24"/>
    <p:sldId id="297" r:id="rId25"/>
    <p:sldId id="270" r:id="rId26"/>
    <p:sldId id="288" r:id="rId27"/>
    <p:sldId id="271" r:id="rId28"/>
    <p:sldId id="289" r:id="rId29"/>
    <p:sldId id="290" r:id="rId30"/>
    <p:sldId id="272" r:id="rId31"/>
    <p:sldId id="291" r:id="rId32"/>
    <p:sldId id="273" r:id="rId33"/>
    <p:sldId id="292" r:id="rId34"/>
    <p:sldId id="274" r:id="rId35"/>
    <p:sldId id="293" r:id="rId36"/>
    <p:sldId id="294" r:id="rId37"/>
    <p:sldId id="275" r:id="rId38"/>
    <p:sldId id="295" r:id="rId39"/>
    <p:sldId id="298" r:id="rId40"/>
    <p:sldId id="276" r:id="rId41"/>
    <p:sldId id="296" r:id="rId42"/>
    <p:sldId id="277" r:id="rId43"/>
    <p:sldId id="278" r:id="rId44"/>
    <p:sldId id="299" r:id="rId4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0" autoAdjust="0"/>
    <p:restoredTop sz="94660"/>
  </p:normalViewPr>
  <p:slideViewPr>
    <p:cSldViewPr snapToGrid="0">
      <p:cViewPr varScale="1">
        <p:scale>
          <a:sx n="62" d="100"/>
          <a:sy n="62" d="100"/>
        </p:scale>
        <p:origin x="63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50CC1-6953-47CE-98D6-3877D790CF6A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1F634-97D1-418C-B89F-DBF1F00EC9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7115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50CC1-6953-47CE-98D6-3877D790CF6A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1F634-97D1-418C-B89F-DBF1F00EC9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8187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50CC1-6953-47CE-98D6-3877D790CF6A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1F634-97D1-418C-B89F-DBF1F00EC9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3674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50CC1-6953-47CE-98D6-3877D790CF6A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1F634-97D1-418C-B89F-DBF1F00EC9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9007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50CC1-6953-47CE-98D6-3877D790CF6A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1F634-97D1-418C-B89F-DBF1F00EC9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1694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50CC1-6953-47CE-98D6-3877D790CF6A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1F634-97D1-418C-B89F-DBF1F00EC9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8806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50CC1-6953-47CE-98D6-3877D790CF6A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1F634-97D1-418C-B89F-DBF1F00EC9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8914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50CC1-6953-47CE-98D6-3877D790CF6A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1F634-97D1-418C-B89F-DBF1F00EC9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610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50CC1-6953-47CE-98D6-3877D790CF6A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1F634-97D1-418C-B89F-DBF1F00EC9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6724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50CC1-6953-47CE-98D6-3877D790CF6A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1F634-97D1-418C-B89F-DBF1F00EC9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3360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50CC1-6953-47CE-98D6-3877D790CF6A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1F634-97D1-418C-B89F-DBF1F00EC9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752050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50CC1-6953-47CE-98D6-3877D790CF6A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1F634-97D1-418C-B89F-DBF1F00EC961}" type="slidenum">
              <a:rPr lang="en-IN" smtClean="0"/>
              <a:t>‹#›</a:t>
            </a:fld>
            <a:endParaRPr lang="en-IN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295489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50CC1-6953-47CE-98D6-3877D790CF6A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1F634-97D1-418C-B89F-DBF1F00EC9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6448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50CC1-6953-47CE-98D6-3877D790CF6A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1F634-97D1-418C-B89F-DBF1F00EC9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67428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50CC1-6953-47CE-98D6-3877D790CF6A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1F634-97D1-418C-B89F-DBF1F00EC9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24958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50CC1-6953-47CE-98D6-3877D790CF6A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1F634-97D1-418C-B89F-DBF1F00EC9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27154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50CC1-6953-47CE-98D6-3877D790CF6A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1F634-97D1-418C-B89F-DBF1F00EC9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10147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1BC40-B10F-5B55-163E-09C38CCEB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F27505-C4F2-0CBB-A690-241A44758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2F6D50-0CE0-6761-638D-70C17344C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50CC1-6953-47CE-98D6-3877D790CF6A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F12BC-485A-8F92-98F7-0DEE1A6DE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540EAF-77AE-E985-13BA-9C751D279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1F634-97D1-418C-B89F-DBF1F00EC9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0629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D950CC1-6953-47CE-98D6-3877D790CF6A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7E1F634-97D1-418C-B89F-DBF1F00EC9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4386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4BB46-88D0-3AA7-015D-62906CA0CA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0868" y="294482"/>
            <a:ext cx="8689976" cy="2509213"/>
          </a:xfrm>
        </p:spPr>
        <p:txBody>
          <a:bodyPr/>
          <a:lstStyle/>
          <a:p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 Patella and Distal Femur Fractures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6146B4-0EAE-8246-A969-1C497A97CD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3729519"/>
            <a:ext cx="9144000" cy="2833999"/>
          </a:xfrm>
        </p:spPr>
        <p:txBody>
          <a:bodyPr>
            <a:normAutofit/>
          </a:bodyPr>
          <a:lstStyle/>
          <a:p>
            <a:r>
              <a:rPr lang="en-IN" dirty="0"/>
              <a:t>DR. VIKAS ANANDA SATRE</a:t>
            </a:r>
          </a:p>
          <a:p>
            <a:r>
              <a:rPr lang="en-IN" dirty="0"/>
              <a:t>Ms orthopaedics</a:t>
            </a:r>
          </a:p>
          <a:p>
            <a:r>
              <a:rPr lang="en-IN" dirty="0"/>
              <a:t>PROFESSOR &amp; HEAD OF DEPARTMENT OF ORTHOPAEDICS</a:t>
            </a:r>
          </a:p>
          <a:p>
            <a:r>
              <a:rPr lang="en-IN" dirty="0"/>
              <a:t>KIMS ,KVV</a:t>
            </a:r>
          </a:p>
          <a:p>
            <a:r>
              <a:rPr lang="en-IN" dirty="0"/>
              <a:t>KARAD</a:t>
            </a:r>
          </a:p>
        </p:txBody>
      </p:sp>
    </p:spTree>
    <p:extLst>
      <p:ext uri="{BB962C8B-B14F-4D97-AF65-F5344CB8AC3E}">
        <p14:creationId xmlns:p14="http://schemas.microsoft.com/office/powerpoint/2010/main" val="946330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55912-04A5-3D31-D051-C5AB790B5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 Fracture Patella 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79D0B2-A556-CFEE-8905-27E894101B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Learning Objectives</a:t>
            </a:r>
          </a:p>
          <a:p>
            <a:endParaRPr lang="en-IN" dirty="0"/>
          </a:p>
          <a:p>
            <a:pPr>
              <a:lnSpc>
                <a:spcPts val="18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Understand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the anatomy and biomechanics of the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 knee extensor mechanism.</a:t>
            </a:r>
          </a:p>
          <a:p>
            <a:pPr>
              <a:lnSpc>
                <a:spcPts val="18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Classify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patella and distal femur fracture patterns.</a:t>
            </a:r>
          </a:p>
          <a:p>
            <a:pPr>
              <a:lnSpc>
                <a:spcPts val="18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Perform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a focused clinical and radiological evaluation.</a:t>
            </a:r>
          </a:p>
          <a:p>
            <a:pPr marL="0" indent="0">
              <a:lnSpc>
                <a:spcPts val="1800"/>
              </a:lnSpc>
              <a:buNone/>
            </a:pPr>
            <a:endParaRPr lang="en-US" b="0" i="0" dirty="0">
              <a:solidFill>
                <a:srgbClr val="0A0A0A"/>
              </a:solidFill>
              <a:effectLst/>
              <a:latin typeface="Google Sans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51730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2B99A-C449-CCE3-9038-87479FAFD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42FFE-1AAC-23C8-45B6-48CDFFFD05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Determine indications for conservative vs. surgical management.</a:t>
            </a:r>
          </a:p>
          <a:p>
            <a:r>
              <a:rPr lang="en-US" dirty="0"/>
              <a:t>Identify and prevent acute and long-term postoperative complications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55964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420ED-E6D7-7827-4B70-738D566B4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Surgical Anatomy &amp; Biomechanics of the Patella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5CFE5F-16B5-1539-0DF2-9EDF06D970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endParaRPr lang="en-US" b="1" i="0" dirty="0">
              <a:solidFill>
                <a:srgbClr val="0A0A0A"/>
              </a:solidFill>
              <a:effectLst/>
              <a:latin typeface="Google Sans"/>
            </a:endParaRPr>
          </a:p>
          <a:p>
            <a:pPr>
              <a:lnSpc>
                <a:spcPts val="1800"/>
              </a:lnSpc>
            </a:pPr>
            <a:endParaRPr lang="en-US" b="1" dirty="0">
              <a:solidFill>
                <a:srgbClr val="0A0A0A"/>
              </a:solidFill>
              <a:latin typeface="Google Sans"/>
            </a:endParaRPr>
          </a:p>
          <a:p>
            <a:pPr>
              <a:lnSpc>
                <a:spcPts val="1800"/>
              </a:lnSpc>
            </a:pPr>
            <a:endParaRPr lang="en-US" b="1" i="0" dirty="0">
              <a:solidFill>
                <a:srgbClr val="0A0A0A"/>
              </a:solidFill>
              <a:effectLst/>
              <a:latin typeface="Google Sans"/>
            </a:endParaRPr>
          </a:p>
          <a:p>
            <a:pPr>
              <a:lnSpc>
                <a:spcPts val="18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Type of Bone: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Largest sesamoid bone in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 the human body.</a:t>
            </a:r>
          </a:p>
          <a:p>
            <a:pPr>
              <a:lnSpc>
                <a:spcPts val="18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Function: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Increases the moment arm of the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 quadriceps muscle by 30%.</a:t>
            </a:r>
          </a:p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D41A0C-A07D-96F1-91F9-F5B97D9B33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0481" y="4173177"/>
            <a:ext cx="4883319" cy="190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867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486EF-7165-6231-D7BD-D220A3CF6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E8624-AA08-8871-E300-21E082479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Articular Surface: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Proximal 75% is covered with thick 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articular cartilage.</a:t>
            </a:r>
          </a:p>
          <a:p>
            <a:pPr>
              <a:lnSpc>
                <a:spcPts val="18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Blood Supply: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Enters primarily through the distal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 pole (vulnerable to avascular necrosis)</a:t>
            </a:r>
          </a:p>
          <a:p>
            <a:r>
              <a:rPr lang="en-US" b="1" dirty="0">
                <a:solidFill>
                  <a:srgbClr val="0A0A0A"/>
                </a:solidFill>
                <a:latin typeface="Google Sans"/>
              </a:rPr>
              <a:t>Extensor Mechanism: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Formed by the quadriceps tendon, </a:t>
            </a:r>
          </a:p>
          <a:p>
            <a:pPr marL="0" indent="0"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patella, patellar tendon, and medial/lateral retinacula.</a:t>
            </a:r>
          </a:p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5493F2-C5CA-D6D3-8B32-8ADD7B0695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6336" y="92467"/>
            <a:ext cx="24144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089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1BF73-2D5F-EB79-555C-776EFFA6C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Mechanism of Injury 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AEB875-9C97-E086-673C-EB064D8BD2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Direct Trauma: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Direct blow to the anterior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 knee (e.g., dashboard injury, fall onto flexed knee).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 Often results in comminuted or stellate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fractures.</a:t>
            </a:r>
          </a:p>
          <a:p>
            <a:pPr marL="0" indent="0">
              <a:lnSpc>
                <a:spcPts val="1800"/>
              </a:lnSpc>
              <a:buNone/>
            </a:pPr>
            <a:endParaRPr lang="en-US" b="0" i="0" dirty="0">
              <a:solidFill>
                <a:srgbClr val="0A0A0A"/>
              </a:solidFill>
              <a:effectLst/>
              <a:latin typeface="Google Sans"/>
            </a:endParaRPr>
          </a:p>
          <a:p>
            <a:pPr>
              <a:lnSpc>
                <a:spcPts val="18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Indirect Trauma: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Sudden, violent contraction of the 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quadriceps muscle while the knee is flexing.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 Typically causes transverse fractures with retinacular tearing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911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51302-85DD-EB11-925B-8C129EB8D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Classification: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9522B-4FB8-C294-9BBB-624CD6FFEC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Transverse (most common)</a:t>
            </a:r>
          </a:p>
          <a:p>
            <a:pPr>
              <a:lnSpc>
                <a:spcPts val="1800"/>
              </a:lnSpc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Stellate / Comminuted</a:t>
            </a:r>
          </a:p>
          <a:p>
            <a:pPr>
              <a:lnSpc>
                <a:spcPts val="1800"/>
              </a:lnSpc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Vertical or Marginal</a:t>
            </a:r>
          </a:p>
          <a:p>
            <a:pPr>
              <a:lnSpc>
                <a:spcPts val="1800"/>
              </a:lnSpc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Polar (Superior or Inferior pole avulsions)</a:t>
            </a:r>
          </a:p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26AD62-4F7D-539F-2DDA-A5209519E1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6413" y="3429000"/>
            <a:ext cx="5684890" cy="34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117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FA7B-83EE-EC8F-2666-8E7C1EB62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Clinical Presentation &amp; Bedside Examination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5A1890-D113-BF6E-7628-01643F086A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Symptoms: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Acute anterior knee pain, rapid swelling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 (hemarthrosis), and inability to bear weight.</a:t>
            </a:r>
          </a:p>
          <a:p>
            <a:pPr>
              <a:lnSpc>
                <a:spcPts val="18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Inspection: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Knee held in slight flexion; look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 for abrasions or open wounds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 (high risk of septic arthritis if joint is breached).</a:t>
            </a:r>
          </a:p>
          <a:p>
            <a:pPr marL="0" indent="0">
              <a:lnSpc>
                <a:spcPts val="1800"/>
              </a:lnSpc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472253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BF24A-3407-23EC-6C43-4A85478FA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010001-966C-506C-12CF-CE045719EC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Palpation: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A palpable gap or "defect" felt over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 the patella surface.</a:t>
            </a:r>
          </a:p>
          <a:p>
            <a:pPr>
              <a:lnSpc>
                <a:spcPts val="18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The Definitive Bedside Test: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</a:t>
            </a:r>
            <a:r>
              <a:rPr lang="en-US" b="1" dirty="0">
                <a:solidFill>
                  <a:srgbClr val="0A0A0A"/>
                </a:solidFill>
                <a:latin typeface="Google Sans"/>
              </a:rPr>
              <a:t>Straight Leg Raise (SLR)</a:t>
            </a:r>
            <a:endParaRPr lang="en-US" dirty="0">
              <a:solidFill>
                <a:srgbClr val="0A0A0A"/>
              </a:solidFill>
              <a:latin typeface="Google Sans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test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. Inability to actively lift the leg </a:t>
            </a:r>
          </a:p>
          <a:p>
            <a:pPr marL="0" indent="0"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against gravity indicates a completely disrupted</a:t>
            </a:r>
          </a:p>
          <a:p>
            <a:pPr marL="0" indent="0"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 extensor mechanism</a:t>
            </a:r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59D719-2E5C-8E35-E9E3-FB94BB2274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4968" y="3528164"/>
            <a:ext cx="2578832" cy="1938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3000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21600-4D8D-A33E-9C16-0A67A6B24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Radiological Evaluation Protocol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76CC87-37CA-C539-9D1F-0C99C35352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Anteroposterior (AP) View: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Shows fracture configuration but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 shadows can obscure details.</a:t>
            </a:r>
          </a:p>
          <a:p>
            <a:pPr>
              <a:lnSpc>
                <a:spcPts val="18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Lateral View: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The gold standard for assessing 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displacement, articular step-off, and proximal/distal pole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 fragments.</a:t>
            </a:r>
          </a:p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F735D5-5C0C-CB6D-5ED3-E941464F9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8290" y="3956719"/>
            <a:ext cx="2975106" cy="25361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A058C18-F71B-F9BD-FBD0-F00FC8988E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6024" y="3954034"/>
            <a:ext cx="3254924" cy="253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7772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2CC55-2F1E-BD54-9113-283E16EF8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7F3CFF-2A3A-1F60-C957-40501CE418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Skyline / Axial View: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Indicated for vertical or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 marginal fractures; avoid if acute severe flexion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 causes extreme pain.</a:t>
            </a:r>
          </a:p>
          <a:p>
            <a:pPr>
              <a:lnSpc>
                <a:spcPts val="18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Pitfall to Avoid: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</a:t>
            </a:r>
            <a:r>
              <a:rPr lang="en-US" b="1" dirty="0">
                <a:solidFill>
                  <a:srgbClr val="0A0A0A"/>
                </a:solidFill>
                <a:latin typeface="Google Sans"/>
              </a:rPr>
              <a:t>Bipartite Patella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. A normal anatomical 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variant usually found in the superolateral pole,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 characterized by smooth, sclerotic margins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26205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D6190-DF79-39D3-2F7D-7FBBC5100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 Non-Operative Management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AEE55-2FEF-8683-164B-6FB99F0CE3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Indications:</a:t>
            </a:r>
            <a:endParaRPr lang="en-US" b="0" i="0" dirty="0">
              <a:solidFill>
                <a:srgbClr val="0A0A0A"/>
              </a:solidFill>
              <a:effectLst/>
              <a:latin typeface="Google Sans"/>
            </a:endParaRPr>
          </a:p>
          <a:p>
            <a:pPr marL="742950" lvl="1" indent="-285750">
              <a:lnSpc>
                <a:spcPts val="1800"/>
              </a:lnSpc>
            </a:pPr>
            <a:r>
              <a:rPr lang="en-US" b="0" i="0" dirty="0" err="1">
                <a:solidFill>
                  <a:srgbClr val="0A0A0A"/>
                </a:solidFill>
                <a:effectLst/>
                <a:latin typeface="Google Sans"/>
              </a:rPr>
              <a:t>Undisplaced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 fractures (&lt; 2mm separation).</a:t>
            </a:r>
          </a:p>
          <a:p>
            <a:pPr marL="742950" lvl="1" indent="-285750">
              <a:lnSpc>
                <a:spcPts val="1800"/>
              </a:lnSpc>
            </a:pPr>
            <a:endParaRPr lang="en-US" b="0" i="0" dirty="0">
              <a:solidFill>
                <a:srgbClr val="0A0A0A"/>
              </a:solidFill>
              <a:effectLst/>
              <a:latin typeface="Google Sans"/>
            </a:endParaRPr>
          </a:p>
          <a:p>
            <a:pPr marL="742950" lvl="1" indent="-285750">
              <a:lnSpc>
                <a:spcPts val="1800"/>
              </a:lnSpc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Intact articular congruity (&lt; 2mm step-off).</a:t>
            </a:r>
          </a:p>
          <a:p>
            <a:pPr marL="742950" lvl="1" indent="-285750">
              <a:lnSpc>
                <a:spcPts val="1800"/>
              </a:lnSpc>
            </a:pPr>
            <a:endParaRPr lang="en-US" b="0" i="0" dirty="0">
              <a:solidFill>
                <a:srgbClr val="0A0A0A"/>
              </a:solidFill>
              <a:effectLst/>
              <a:latin typeface="Google Sans"/>
            </a:endParaRPr>
          </a:p>
          <a:p>
            <a:pPr marL="742950" lvl="1" indent="-285750">
              <a:lnSpc>
                <a:spcPts val="18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Intact extensor mechanism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(Patient can successfully perform</a:t>
            </a:r>
          </a:p>
          <a:p>
            <a:pPr marL="742950" lvl="1" indent="-285750">
              <a:lnSpc>
                <a:spcPts val="1800"/>
              </a:lnSpc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 a Straight Leg Raise).</a:t>
            </a:r>
          </a:p>
        </p:txBody>
      </p:sp>
    </p:spTree>
    <p:extLst>
      <p:ext uri="{BB962C8B-B14F-4D97-AF65-F5344CB8AC3E}">
        <p14:creationId xmlns:p14="http://schemas.microsoft.com/office/powerpoint/2010/main" val="34260155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84A4C-DDD0-539F-ED39-48345BCD8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CBD448-8C21-5451-3D46-2600660535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Protocol: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Cylindrical cast or rigid knee immobilizer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 in full extension for 4 to 6 weeks.</a:t>
            </a:r>
          </a:p>
          <a:p>
            <a:pPr marL="0" indent="0">
              <a:lnSpc>
                <a:spcPts val="1800"/>
              </a:lnSpc>
              <a:buNone/>
            </a:pPr>
            <a:endParaRPr lang="en-US" dirty="0">
              <a:solidFill>
                <a:srgbClr val="0A0A0A"/>
              </a:solidFill>
              <a:latin typeface="Google Sans"/>
            </a:endParaRPr>
          </a:p>
          <a:p>
            <a:pPr>
              <a:lnSpc>
                <a:spcPts val="18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Rehabilitation: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Immediate weight-bearing as tolerated,</a:t>
            </a:r>
          </a:p>
          <a:p>
            <a:pPr marL="0" indent="0"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isometric quadriceps exercises started early to prevent </a:t>
            </a:r>
          </a:p>
          <a:p>
            <a:pPr marL="0" indent="0"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muscle atrophy.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594876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1C333-3484-2290-2357-D81CD7774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837" y="365125"/>
            <a:ext cx="11959119" cy="1325563"/>
          </a:xfrm>
        </p:spPr>
        <p:txBody>
          <a:bodyPr/>
          <a:lstStyle/>
          <a:p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Surgical Management: Tension Band Wiring (TBW)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8CF8B9-E594-D198-2223-7FE9709FFE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Indications: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Displaced fractures (&gt; 2mm), articular incongruity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 (&gt; 2mm), or failure of the extensor mechanism.</a:t>
            </a:r>
          </a:p>
          <a:p>
            <a:pPr marL="0" indent="0">
              <a:lnSpc>
                <a:spcPts val="1800"/>
              </a:lnSpc>
              <a:buNone/>
            </a:pPr>
            <a:endParaRPr lang="en-US" b="0" i="0" dirty="0">
              <a:solidFill>
                <a:srgbClr val="0A0A0A"/>
              </a:solidFill>
              <a:effectLst/>
              <a:latin typeface="Google Sans"/>
            </a:endParaRPr>
          </a:p>
          <a:p>
            <a:pPr>
              <a:lnSpc>
                <a:spcPts val="18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Principle of TBW: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Converts distracting tensile forces 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of the quadriceps muscle into compressive forces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 across the articular surface.</a:t>
            </a:r>
          </a:p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DE1F8B-9EF7-088A-87D2-1F7EA358DE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4330" y="3615314"/>
            <a:ext cx="4895512" cy="2877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53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196D9-6436-ED5D-03CF-25C757F34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68DBD7-3D69-2CCB-25AB-6C6DC86FD7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Technique: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Two parallel longitudinal K-wires are passed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 across the fracture, and an 18-gauge stainless 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steel wire is looped in a "figure-of-eight“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 pattern over the anterior surface.</a:t>
            </a:r>
          </a:p>
          <a:p>
            <a:r>
              <a:rPr lang="en-US" b="1" dirty="0">
                <a:solidFill>
                  <a:srgbClr val="0A0A0A"/>
                </a:solidFill>
                <a:latin typeface="Google Sans"/>
              </a:rPr>
              <a:t>Alternative: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Interfragmentary screw fixation combined with</a:t>
            </a:r>
          </a:p>
          <a:p>
            <a:pPr marL="0" indent="0"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 a tension band.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786649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67860-1096-09FA-FC6E-B28BA59F5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Surgical Management for Comminuted Patella Fractures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FA98E-3C56-AC7A-7F37-5E23B21C8A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Partial Patellectomy: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Indicated when one pole 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(usually inferior) is highly comminuted and unsalvageable,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 while the remaining fragment comprises &gt; 50% of the patella.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 The patellar tendon is reattached directly to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 the remaining bone bone-to-bone.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669582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EE6FA-CB5B-9EE8-49EB-CF4F3E4A8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2BD677-A741-F140-3ABD-AA9AF99E19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Total Patellectomy: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A salvage procedure for severe,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 unsalvageable comminution.</a:t>
            </a:r>
          </a:p>
          <a:p>
            <a:pPr>
              <a:lnSpc>
                <a:spcPts val="1800"/>
              </a:lnSpc>
            </a:pPr>
            <a:r>
              <a:rPr lang="en-US" i="1" dirty="0">
                <a:solidFill>
                  <a:srgbClr val="0A0A0A"/>
                </a:solidFill>
                <a:latin typeface="Google Sans"/>
              </a:rPr>
              <a:t>Clinical Consequence: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Total removal results in a 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permanent 30% loss of knee extension power and 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persistent patellofemoral instability.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761131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DAC44-4D22-BF4E-3770-FD09FFFE4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Complications of Patella Fractures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ED14C-34E1-E80E-D06A-61859983F2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Early Complications: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Infection, skin necrosis over the 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anterior knee, and hardware prominence causing pain.</a:t>
            </a:r>
          </a:p>
          <a:p>
            <a:pPr>
              <a:lnSpc>
                <a:spcPts val="18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Late Complications:</a:t>
            </a:r>
            <a:endParaRPr lang="en-US" b="0" i="0" dirty="0">
              <a:solidFill>
                <a:srgbClr val="0A0A0A"/>
              </a:solidFill>
              <a:effectLst/>
              <a:latin typeface="Google Sans"/>
            </a:endParaRPr>
          </a:p>
          <a:p>
            <a:pPr marL="742950" lvl="1" indent="-285750">
              <a:lnSpc>
                <a:spcPts val="18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Knee Stiffness: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Most common complication due to</a:t>
            </a:r>
          </a:p>
          <a:p>
            <a:pPr marL="457200" lvl="1" indent="0">
              <a:lnSpc>
                <a:spcPts val="18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 prolonged immobilization.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100897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88959-EDBD-DC01-C23C-2A0BCC293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208866-FA3A-DF4A-C0D4-E1AE844FE1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lvl="1" indent="-285750">
              <a:lnSpc>
                <a:spcPts val="18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Post-Traumatic Osteoarthritis: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Secondary to residual articular</a:t>
            </a:r>
          </a:p>
          <a:p>
            <a:pPr marL="457200" lvl="1" indent="0">
              <a:lnSpc>
                <a:spcPts val="18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 step-off.</a:t>
            </a:r>
          </a:p>
          <a:p>
            <a:pPr marL="742950" lvl="1" indent="-285750">
              <a:lnSpc>
                <a:spcPts val="18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Non-union / Hardware Failure: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Wire breakage or migration</a:t>
            </a:r>
          </a:p>
          <a:p>
            <a:pPr marL="457200" lvl="1" indent="0">
              <a:lnSpc>
                <a:spcPts val="18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 necessitating a second surgery for removal.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360103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E23F7-2507-964D-FB9E-84706DF9F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 Fracture Distal Femur 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5E6C30-B941-42D1-A095-57A75A5B46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Anatomical Boundaries: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Includes fractures extending from the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 articular surface of the femoral condyles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 up to the metaphyseal-diaphyseal junction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 (roughly the distal 9–15 cm of the femur).</a:t>
            </a:r>
          </a:p>
          <a:p>
            <a:pPr marL="0" indent="0">
              <a:lnSpc>
                <a:spcPts val="1800"/>
              </a:lnSpc>
              <a:buNone/>
            </a:pPr>
            <a:endParaRPr lang="en-US" b="0" i="0" dirty="0">
              <a:solidFill>
                <a:srgbClr val="0A0A0A"/>
              </a:solidFill>
              <a:effectLst/>
              <a:latin typeface="Google Sans"/>
            </a:endParaRPr>
          </a:p>
          <a:p>
            <a:pPr>
              <a:lnSpc>
                <a:spcPts val="18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Key Features: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Wide metaphyseal canal, thin cortex,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 and proximity to the knee joint.</a:t>
            </a:r>
          </a:p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BDA46B-BAFF-5B16-F446-691AF8BE24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7803" y="2359429"/>
            <a:ext cx="2932430" cy="4133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2659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26BD6-4520-B179-04C8-9906DDBAF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Epidemiology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7724C0-AE78-21A1-1FFE-765CDED36A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 Bimodal distribution.</a:t>
            </a:r>
          </a:p>
          <a:p>
            <a:pPr>
              <a:lnSpc>
                <a:spcPts val="1800"/>
              </a:lnSpc>
            </a:pP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High-energy trauma in young males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 (motorcycle crashes).</a:t>
            </a:r>
          </a:p>
          <a:p>
            <a:pPr>
              <a:lnSpc>
                <a:spcPts val="1800"/>
              </a:lnSpc>
            </a:pP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Low-energy falls in elderly, osteoporotic females.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439599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6E337-75A2-1277-082C-729258FDF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Deforming Muscle Forces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45A077-6527-1DF0-F70C-89C21C35F8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Distal femur fragments are subject to highly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 predictable muscle pulls:</a:t>
            </a:r>
          </a:p>
          <a:p>
            <a:pPr>
              <a:lnSpc>
                <a:spcPts val="18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Gastrocnemius: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 Originates from the posterior femoral condyles.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 Pulls the distal articular fragment into </a:t>
            </a: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posterior 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flexion/rotation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, risking compression of the adjacent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 popliteal artery.</a:t>
            </a:r>
          </a:p>
          <a:p>
            <a:pPr>
              <a:lnSpc>
                <a:spcPts val="1800"/>
              </a:lnSpc>
            </a:pPr>
            <a:r>
              <a:rPr lang="en-IN" b="0" i="0" dirty="0" err="1">
                <a:solidFill>
                  <a:srgbClr val="0A0A0A"/>
                </a:solidFill>
                <a:effectLst/>
                <a:latin typeface="Google Sans"/>
              </a:rPr>
              <a:t>ormity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371625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0E2AF-D4DE-E9C6-A38F-EAA7FCC3B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5F7F46-2EF0-FD77-AFF2-D7545A9E75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IN" b="1" dirty="0">
                <a:solidFill>
                  <a:srgbClr val="0A0A0A"/>
                </a:solidFill>
                <a:latin typeface="Google Sans"/>
              </a:rPr>
              <a:t>Quadriceps &amp; Hamstrings: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 Cause proximal migration and shortening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 of the limb.</a:t>
            </a:r>
          </a:p>
          <a:p>
            <a:pPr>
              <a:lnSpc>
                <a:spcPts val="1800"/>
              </a:lnSpc>
            </a:pPr>
            <a:r>
              <a:rPr lang="en-IN" b="1" dirty="0">
                <a:solidFill>
                  <a:srgbClr val="0A0A0A"/>
                </a:solidFill>
                <a:latin typeface="Google Sans"/>
              </a:rPr>
              <a:t>Adductor Magnus: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 Pulls the proximal fragment medially, 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inducing a characteristic varus def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391026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4E81AAB-3FE2-2F23-458A-961432E97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BA2CB6-A608-FE0B-5567-F8D13B99F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IN" dirty="0"/>
              <a:t>Descriptive</a:t>
            </a:r>
          </a:p>
          <a:p>
            <a:pPr marL="0" indent="0" fontAlgn="base">
              <a:buNone/>
            </a:pPr>
            <a:r>
              <a:rPr lang="en-IN" dirty="0"/>
              <a:t>    supracondylar</a:t>
            </a:r>
          </a:p>
          <a:p>
            <a:pPr marL="0" indent="0" fontAlgn="base">
              <a:buNone/>
            </a:pPr>
            <a:r>
              <a:rPr lang="en-IN" dirty="0"/>
              <a:t>     intercondylar</a:t>
            </a: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269075-B5E0-A59D-0E5A-88545373AE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7214" y="3702586"/>
            <a:ext cx="9187468" cy="260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6795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8BBC2-9205-C18E-3E8E-5F2E83D3D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675" y="365125"/>
            <a:ext cx="11517331" cy="1325563"/>
          </a:xfrm>
        </p:spPr>
        <p:txBody>
          <a:bodyPr/>
          <a:lstStyle/>
          <a:p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AO/OTA Classification of Distal Femur Fractures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D761C6-2110-175C-4002-278F442C24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Type 33-A (Extra-articular):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Fracture does not involve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 the joint surface (e.g., supracondylar fractures).</a:t>
            </a:r>
          </a:p>
          <a:p>
            <a:pPr>
              <a:lnSpc>
                <a:spcPts val="18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Type 33-B (Partial articular):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One condyle is fractured 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(medial or lateral), while the other remains 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continuous with the femoral shaft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 (e.g., Hoffa fracture – coronal plane fracture).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552526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507C58-EFE0-2CC5-3D30-17F10F4340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3" y="546983"/>
            <a:ext cx="10515600" cy="4351338"/>
          </a:xfrm>
        </p:spPr>
        <p:txBody>
          <a:bodyPr/>
          <a:lstStyle/>
          <a:p>
            <a:r>
              <a:rPr lang="en-US" b="1" dirty="0">
                <a:solidFill>
                  <a:srgbClr val="0A0A0A"/>
                </a:solidFill>
                <a:latin typeface="Google Sans"/>
              </a:rPr>
              <a:t>Type 33-C (Complete articular):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Both condyles are fractured</a:t>
            </a:r>
          </a:p>
          <a:p>
            <a:pPr marL="0" indent="0"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 and completely separated from the femoral diaphysis</a:t>
            </a:r>
          </a:p>
          <a:p>
            <a:pPr marL="0" indent="0"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 (intercondylar or T/Y-shaped patterns).</a:t>
            </a:r>
          </a:p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B3F893-E122-5CB1-9362-EE4FF9DFE7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6608" y="2325202"/>
            <a:ext cx="793677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9914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1123C-BD34-3DAB-E91F-D46E4CBDA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2742" y="365125"/>
            <a:ext cx="12294742" cy="1325563"/>
          </a:xfrm>
        </p:spPr>
        <p:txBody>
          <a:bodyPr/>
          <a:lstStyle/>
          <a:p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 Clinical Presentation &amp; Critical Neurovascular Check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6F8290-0939-10D8-8B8D-7BAA115B32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Clinical Features: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Severe thigh and knee pain,</a:t>
            </a:r>
          </a:p>
          <a:p>
            <a:pPr>
              <a:lnSpc>
                <a:spcPts val="1800"/>
              </a:lnSpc>
            </a:pPr>
            <a:endParaRPr lang="en-US" b="0" i="0" dirty="0">
              <a:solidFill>
                <a:srgbClr val="0A0A0A"/>
              </a:solidFill>
              <a:effectLst/>
              <a:latin typeface="Google Sans"/>
            </a:endParaRPr>
          </a:p>
          <a:p>
            <a:pPr marL="0" indent="0">
              <a:lnSpc>
                <a:spcPts val="18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 gross deformity, shortening, and inability to move</a:t>
            </a:r>
          </a:p>
          <a:p>
            <a:pPr marL="0" indent="0">
              <a:lnSpc>
                <a:spcPts val="1800"/>
              </a:lnSpc>
              <a:buNone/>
            </a:pPr>
            <a:endParaRPr lang="en-US" b="0" i="0" dirty="0">
              <a:solidFill>
                <a:srgbClr val="0A0A0A"/>
              </a:solidFill>
              <a:effectLst/>
              <a:latin typeface="Google Sans"/>
            </a:endParaRPr>
          </a:p>
          <a:p>
            <a:pPr marL="0" indent="0">
              <a:lnSpc>
                <a:spcPts val="18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 the lower limb. Swelling can be massive </a:t>
            </a:r>
          </a:p>
          <a:p>
            <a:pPr marL="0" indent="0">
              <a:lnSpc>
                <a:spcPts val="1800"/>
              </a:lnSpc>
              <a:buNone/>
            </a:pPr>
            <a:endParaRPr lang="en-US" b="0" i="0" dirty="0">
              <a:solidFill>
                <a:srgbClr val="0A0A0A"/>
              </a:solidFill>
              <a:effectLst/>
              <a:latin typeface="Google Sans"/>
            </a:endParaRPr>
          </a:p>
          <a:p>
            <a:pPr marL="0" indent="0">
              <a:lnSpc>
                <a:spcPts val="18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due to hematoma formation in the thigh.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697585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1DDF9-F67D-976C-4EEA-7F66FAE96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A7FCE-EF20-884A-5015-25D60592AC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Neurovascular Emergency Check:</a:t>
            </a:r>
          </a:p>
          <a:p>
            <a:pPr>
              <a:lnSpc>
                <a:spcPts val="1800"/>
              </a:lnSpc>
            </a:pPr>
            <a:endParaRPr lang="en-US" dirty="0">
              <a:solidFill>
                <a:srgbClr val="0A0A0A"/>
              </a:solidFill>
              <a:latin typeface="Google Sans"/>
            </a:endParaRPr>
          </a:p>
          <a:p>
            <a:pPr marL="742950" lvl="1" indent="-285750">
              <a:lnSpc>
                <a:spcPts val="1800"/>
              </a:lnSpc>
            </a:pPr>
            <a:r>
              <a:rPr lang="en-US" sz="2800" dirty="0">
                <a:solidFill>
                  <a:srgbClr val="0A0A0A"/>
                </a:solidFill>
                <a:latin typeface="Google Sans"/>
              </a:rPr>
              <a:t>The popliteal artery and tibial nerve sit</a:t>
            </a:r>
          </a:p>
          <a:p>
            <a:pPr marL="742950" lvl="1" indent="-285750">
              <a:lnSpc>
                <a:spcPts val="1800"/>
              </a:lnSpc>
            </a:pPr>
            <a:endParaRPr lang="en-US" sz="2800" dirty="0">
              <a:solidFill>
                <a:srgbClr val="0A0A0A"/>
              </a:solidFill>
              <a:latin typeface="Google Sans"/>
            </a:endParaRPr>
          </a:p>
          <a:p>
            <a:pPr marL="457200" lvl="1" indent="0">
              <a:lnSpc>
                <a:spcPts val="1800"/>
              </a:lnSpc>
              <a:buNone/>
            </a:pPr>
            <a:r>
              <a:rPr lang="en-US" sz="2800" dirty="0">
                <a:solidFill>
                  <a:srgbClr val="0A0A0A"/>
                </a:solidFill>
                <a:latin typeface="Google Sans"/>
              </a:rPr>
              <a:t> directly behind the distal femur.</a:t>
            </a:r>
          </a:p>
          <a:p>
            <a:pPr marL="457200" lvl="1" indent="0">
              <a:lnSpc>
                <a:spcPts val="1800"/>
              </a:lnSpc>
              <a:buNone/>
            </a:pPr>
            <a:endParaRPr lang="en-US" sz="2800" dirty="0">
              <a:solidFill>
                <a:srgbClr val="0A0A0A"/>
              </a:solidFill>
              <a:latin typeface="Google Sans"/>
            </a:endParaRPr>
          </a:p>
          <a:p>
            <a:pPr marL="742950" lvl="1" indent="-285750">
              <a:lnSpc>
                <a:spcPts val="1800"/>
              </a:lnSpc>
            </a:pPr>
            <a:r>
              <a:rPr lang="en-US" sz="2800" dirty="0">
                <a:solidFill>
                  <a:srgbClr val="0A0A0A"/>
                </a:solidFill>
                <a:latin typeface="Google Sans"/>
              </a:rPr>
              <a:t>Posterior displacement of the distal fragment can</a:t>
            </a:r>
          </a:p>
          <a:p>
            <a:pPr marL="742950" lvl="1" indent="-285750">
              <a:lnSpc>
                <a:spcPts val="1800"/>
              </a:lnSpc>
            </a:pPr>
            <a:endParaRPr lang="en-US" sz="2800" dirty="0">
              <a:solidFill>
                <a:srgbClr val="0A0A0A"/>
              </a:solidFill>
              <a:latin typeface="Google Sans"/>
            </a:endParaRPr>
          </a:p>
          <a:p>
            <a:pPr marL="457200" lvl="1" indent="0">
              <a:lnSpc>
                <a:spcPts val="1800"/>
              </a:lnSpc>
              <a:buNone/>
            </a:pPr>
            <a:r>
              <a:rPr lang="en-US" sz="2800" dirty="0">
                <a:solidFill>
                  <a:srgbClr val="0A0A0A"/>
                </a:solidFill>
                <a:latin typeface="Google Sans"/>
              </a:rPr>
              <a:t> impinge or lacerate these structures.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999429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B2528-186B-18AD-D3B1-2A64F0AF8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0F807-1237-616A-79E3-799B4C2A98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A0A0A"/>
                </a:solidFill>
                <a:latin typeface="Google Sans"/>
              </a:rPr>
              <a:t>Action: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Palpate dorsalis pedis and posterior tibial</a:t>
            </a:r>
          </a:p>
          <a:p>
            <a:pPr marL="0" indent="0"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 pulses. Measure Ankle-Brachial Index (ABI) immediately if pulses are weak.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665953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678A9-91E7-A189-9CA6-3357F1C69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Radiological Workup &amp; Advanced Imaging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318BB6-3840-829C-88E1-A0815CD0F7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Standard Radiographs: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AP and Lateral views of </a:t>
            </a:r>
          </a:p>
          <a:p>
            <a:pPr>
              <a:lnSpc>
                <a:spcPts val="1800"/>
              </a:lnSpc>
            </a:pPr>
            <a:endParaRPr lang="en-US" b="0" i="0" dirty="0">
              <a:solidFill>
                <a:srgbClr val="0A0A0A"/>
              </a:solidFill>
              <a:effectLst/>
              <a:latin typeface="Google Sans"/>
            </a:endParaRPr>
          </a:p>
          <a:p>
            <a:pPr marL="0" indent="0">
              <a:lnSpc>
                <a:spcPts val="18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the distal femur and knee joint.</a:t>
            </a:r>
          </a:p>
          <a:p>
            <a:pPr marL="0" indent="0">
              <a:lnSpc>
                <a:spcPts val="1800"/>
              </a:lnSpc>
              <a:buNone/>
            </a:pPr>
            <a:endParaRPr lang="en-US" b="0" i="0" dirty="0">
              <a:solidFill>
                <a:srgbClr val="0A0A0A"/>
              </a:solidFill>
              <a:effectLst/>
              <a:latin typeface="Google Sans"/>
            </a:endParaRPr>
          </a:p>
          <a:p>
            <a:pPr marL="0" indent="0">
              <a:lnSpc>
                <a:spcPts val="18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 Must include views of the entire femur </a:t>
            </a:r>
          </a:p>
          <a:p>
            <a:pPr marL="0" indent="0">
              <a:lnSpc>
                <a:spcPts val="1800"/>
              </a:lnSpc>
              <a:buNone/>
            </a:pPr>
            <a:endParaRPr lang="en-US" b="0" i="0" dirty="0">
              <a:solidFill>
                <a:srgbClr val="0A0A0A"/>
              </a:solidFill>
              <a:effectLst/>
              <a:latin typeface="Google Sans"/>
            </a:endParaRPr>
          </a:p>
          <a:p>
            <a:pPr marL="0" indent="0">
              <a:lnSpc>
                <a:spcPts val="18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to rule out proximal shaft or hip fractures.</a:t>
            </a:r>
          </a:p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DD59EA-D6BC-A34C-255F-1C9B23C043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4103" y="2250349"/>
            <a:ext cx="4732594" cy="4351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5641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26AB4-D06D-45C7-EE6F-9AA9E7146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22B608-D531-89F3-32F5-3855444FD1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Traction Views: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Highly useful preoperatively to restore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 length and clarify the fracture pattern.</a:t>
            </a:r>
          </a:p>
          <a:p>
            <a:pPr marL="0" indent="0">
              <a:lnSpc>
                <a:spcPts val="1800"/>
              </a:lnSpc>
              <a:buNone/>
            </a:pPr>
            <a:endParaRPr lang="en-US" dirty="0">
              <a:solidFill>
                <a:srgbClr val="0A0A0A"/>
              </a:solidFill>
              <a:latin typeface="Google Sans"/>
            </a:endParaRPr>
          </a:p>
          <a:p>
            <a:pPr>
              <a:lnSpc>
                <a:spcPts val="18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CT Scan with 3D Reconstruction: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Essential for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 all intra-articular (Type B and C) fractures. It identifies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 coronal plane fractures (Hoffa fragments) that are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 easily missed on standard X-rays.</a:t>
            </a:r>
          </a:p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3586C1-9F34-22DD-529F-7D54F584C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2472" y="4086478"/>
            <a:ext cx="4038600" cy="256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0770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F4B0A-DA8F-1E67-C89E-2C400C92C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 Temporary &amp; Non-Operative Management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608C1-D026-77E3-4D9C-C329CED785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6281" y="1825625"/>
            <a:ext cx="10515600" cy="4351338"/>
          </a:xfrm>
        </p:spPr>
        <p:txBody>
          <a:bodyPr/>
          <a:lstStyle/>
          <a:p>
            <a:pPr>
              <a:lnSpc>
                <a:spcPts val="18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Skeletal Traction: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Form of provisional stabilization. A</a:t>
            </a:r>
          </a:p>
          <a:p>
            <a:pPr>
              <a:lnSpc>
                <a:spcPts val="1800"/>
              </a:lnSpc>
            </a:pPr>
            <a:endParaRPr lang="en-US" b="0" i="0" dirty="0">
              <a:solidFill>
                <a:srgbClr val="0A0A0A"/>
              </a:solidFill>
              <a:effectLst/>
              <a:latin typeface="Google Sans"/>
            </a:endParaRPr>
          </a:p>
          <a:p>
            <a:pPr marL="0" indent="0">
              <a:lnSpc>
                <a:spcPts val="18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 pin is placed in the proximal tibia</a:t>
            </a:r>
          </a:p>
          <a:p>
            <a:pPr marL="0" indent="0">
              <a:lnSpc>
                <a:spcPts val="1800"/>
              </a:lnSpc>
              <a:buNone/>
            </a:pPr>
            <a:endParaRPr lang="en-US" b="0" i="0" dirty="0">
              <a:solidFill>
                <a:srgbClr val="0A0A0A"/>
              </a:solidFill>
              <a:effectLst/>
              <a:latin typeface="Google Sans"/>
            </a:endParaRPr>
          </a:p>
          <a:p>
            <a:pPr marL="0" indent="0">
              <a:lnSpc>
                <a:spcPts val="18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 to maintain limb length and alignment while </a:t>
            </a:r>
          </a:p>
          <a:p>
            <a:pPr marL="0" indent="0">
              <a:lnSpc>
                <a:spcPts val="1800"/>
              </a:lnSpc>
              <a:buNone/>
            </a:pPr>
            <a:endParaRPr lang="en-US" b="0" i="0" dirty="0">
              <a:solidFill>
                <a:srgbClr val="0A0A0A"/>
              </a:solidFill>
              <a:effectLst/>
              <a:latin typeface="Google Sans"/>
            </a:endParaRPr>
          </a:p>
          <a:p>
            <a:pPr marL="0" indent="0">
              <a:lnSpc>
                <a:spcPts val="18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waiting for surgery.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01116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691B6-D6FD-60E7-643B-46ADAE3F1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9B3F27-68E8-17D3-8151-1159712B9B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Non-Operative Indications: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Strictly reserved for patients 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with severe medical comorbidities who are completely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 unfit for anesthesia, or non-ambulatory patients.</a:t>
            </a:r>
          </a:p>
          <a:p>
            <a:pPr marL="0" indent="0">
              <a:lnSpc>
                <a:spcPts val="1800"/>
              </a:lnSpc>
              <a:buNone/>
            </a:pPr>
            <a:endParaRPr lang="en-US" dirty="0">
              <a:solidFill>
                <a:srgbClr val="0A0A0A"/>
              </a:solidFill>
              <a:latin typeface="Google Sans"/>
            </a:endParaRPr>
          </a:p>
          <a:p>
            <a:pPr>
              <a:lnSpc>
                <a:spcPts val="18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Method: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Knee brace or cast bracing.</a:t>
            </a:r>
          </a:p>
          <a:p>
            <a:pPr>
              <a:lnSpc>
                <a:spcPts val="1800"/>
              </a:lnSpc>
            </a:pPr>
            <a:endParaRPr lang="en-US" dirty="0">
              <a:solidFill>
                <a:srgbClr val="0A0A0A"/>
              </a:solidFill>
              <a:latin typeface="Google Sans"/>
            </a:endParaRPr>
          </a:p>
          <a:p>
            <a:pPr>
              <a:lnSpc>
                <a:spcPts val="1800"/>
              </a:lnSpc>
            </a:pPr>
            <a:r>
              <a:rPr lang="en-US" i="1" dirty="0">
                <a:solidFill>
                  <a:srgbClr val="0A0A0A"/>
                </a:solidFill>
                <a:latin typeface="Google Sans"/>
              </a:rPr>
              <a:t>Risks: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High rate of malunion, non-union, knee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 stiffness, and prolonged bed-rest complications (DVT, bedsores).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77935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922CA-701C-A066-77C8-178111837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Definitive Surgical Management Strategy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8C2AB-8269-B0B6-3CEE-892767400C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Goal: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Anatomical reduction of the joint surface,</a:t>
            </a:r>
          </a:p>
          <a:p>
            <a:pPr>
              <a:lnSpc>
                <a:spcPts val="1800"/>
              </a:lnSpc>
            </a:pPr>
            <a:endParaRPr lang="en-US" b="0" i="0" dirty="0">
              <a:solidFill>
                <a:srgbClr val="0A0A0A"/>
              </a:solidFill>
              <a:effectLst/>
              <a:latin typeface="Google Sans"/>
            </a:endParaRPr>
          </a:p>
          <a:p>
            <a:pPr marL="0" indent="0">
              <a:lnSpc>
                <a:spcPts val="18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 restoration of limb length/rotation, and stable</a:t>
            </a:r>
          </a:p>
          <a:p>
            <a:pPr marL="0" indent="0">
              <a:lnSpc>
                <a:spcPts val="1800"/>
              </a:lnSpc>
              <a:buNone/>
            </a:pPr>
            <a:endParaRPr lang="en-US" b="0" i="0" dirty="0">
              <a:solidFill>
                <a:srgbClr val="0A0A0A"/>
              </a:solidFill>
              <a:effectLst/>
              <a:latin typeface="Google Sans"/>
            </a:endParaRPr>
          </a:p>
          <a:p>
            <a:pPr marL="0" indent="0">
              <a:lnSpc>
                <a:spcPts val="18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 internal fixation to allow early knee range</a:t>
            </a:r>
          </a:p>
          <a:p>
            <a:pPr marL="0" indent="0">
              <a:lnSpc>
                <a:spcPts val="1800"/>
              </a:lnSpc>
              <a:buNone/>
            </a:pPr>
            <a:endParaRPr lang="en-US" b="0" i="0" dirty="0">
              <a:solidFill>
                <a:srgbClr val="0A0A0A"/>
              </a:solidFill>
              <a:effectLst/>
              <a:latin typeface="Google Sans"/>
            </a:endParaRPr>
          </a:p>
          <a:p>
            <a:pPr marL="0" indent="0">
              <a:lnSpc>
                <a:spcPts val="18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 of motion.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833783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492A5-77DB-38EE-80B1-C941F9871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1C4173-D876-AEF7-0CFB-2C6EE60B3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Options:</a:t>
            </a:r>
            <a:endParaRPr lang="en-US" dirty="0">
              <a:solidFill>
                <a:srgbClr val="0A0A0A"/>
              </a:solidFill>
              <a:latin typeface="Google Sans"/>
            </a:endParaRPr>
          </a:p>
          <a:p>
            <a:pPr marL="742950" lvl="1" indent="-285750">
              <a:lnSpc>
                <a:spcPts val="18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Locking Plates (Less Invasive Stabilization System –</a:t>
            </a:r>
          </a:p>
          <a:p>
            <a:pPr marL="742950" lvl="1" indent="-285750">
              <a:lnSpc>
                <a:spcPts val="1800"/>
              </a:lnSpc>
            </a:pPr>
            <a:endParaRPr lang="en-US" b="1" dirty="0">
              <a:solidFill>
                <a:srgbClr val="0A0A0A"/>
              </a:solidFill>
              <a:latin typeface="Google Sans"/>
            </a:endParaRPr>
          </a:p>
          <a:p>
            <a:pPr marL="457200" lvl="1" indent="0">
              <a:lnSpc>
                <a:spcPts val="1800"/>
              </a:lnSpc>
              <a:buNone/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 LISS / Distal Femoral Locked Plate):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The gold </a:t>
            </a:r>
          </a:p>
          <a:p>
            <a:pPr marL="457200" lvl="1" indent="0">
              <a:lnSpc>
                <a:spcPts val="1800"/>
              </a:lnSpc>
              <a:buNone/>
            </a:pPr>
            <a:endParaRPr lang="en-US" dirty="0">
              <a:solidFill>
                <a:srgbClr val="0A0A0A"/>
              </a:solidFill>
              <a:latin typeface="Google Sans"/>
            </a:endParaRPr>
          </a:p>
          <a:p>
            <a:pPr marL="457200" lvl="1" indent="0">
              <a:lnSpc>
                <a:spcPts val="18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standard for comminuted and intra-articular fractures. </a:t>
            </a:r>
          </a:p>
          <a:p>
            <a:pPr marL="457200" lvl="1" indent="0">
              <a:lnSpc>
                <a:spcPts val="1800"/>
              </a:lnSpc>
              <a:buNone/>
            </a:pPr>
            <a:endParaRPr lang="en-US" dirty="0">
              <a:solidFill>
                <a:srgbClr val="0A0A0A"/>
              </a:solidFill>
              <a:latin typeface="Google Sans"/>
            </a:endParaRPr>
          </a:p>
          <a:p>
            <a:pPr marL="457200" lvl="1" indent="0">
              <a:lnSpc>
                <a:spcPts val="18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Applied via a lateral approach.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096530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86AB9-CD56-A4F8-5196-7A7A4C40D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90DF13-B6B7-0914-217A-A3820B8E94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A0A0A"/>
                </a:solidFill>
                <a:latin typeface="Google Sans"/>
              </a:rPr>
              <a:t>Retrograde Intramedullary Nailing (RIMN):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Excellent for</a:t>
            </a:r>
          </a:p>
          <a:p>
            <a:pPr marL="0" indent="0"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 extra-articular (33-A) or simple intra-articular fractures</a:t>
            </a:r>
          </a:p>
          <a:p>
            <a:pPr marL="0" indent="0"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 without severe comminution. Introduced through the </a:t>
            </a:r>
          </a:p>
          <a:p>
            <a:pPr marL="0" indent="0"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intercondylar notch.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842977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6215F-C094-211D-BE0F-E35533876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757" y="334303"/>
            <a:ext cx="13140648" cy="1325563"/>
          </a:xfrm>
        </p:spPr>
        <p:txBody>
          <a:bodyPr/>
          <a:lstStyle/>
          <a:p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Surgical Management of </a:t>
            </a:r>
            <a:r>
              <a:rPr lang="en-US" b="1" i="0" dirty="0" err="1">
                <a:solidFill>
                  <a:srgbClr val="0A0A0A"/>
                </a:solidFill>
                <a:effectLst/>
                <a:latin typeface="Google Sans"/>
              </a:rPr>
              <a:t>Unicondylar</a:t>
            </a: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 &amp; </a:t>
            </a:r>
            <a:b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</a:b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Open Fractures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F98CEF-22BE-AC20-5B1A-517F1E90F1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Hoffa Fractures / </a:t>
            </a:r>
            <a:r>
              <a:rPr lang="en-IN" b="1" i="0" dirty="0" err="1">
                <a:solidFill>
                  <a:srgbClr val="0A0A0A"/>
                </a:solidFill>
                <a:effectLst/>
                <a:latin typeface="Google Sans"/>
              </a:rPr>
              <a:t>Unicondylar</a:t>
            </a: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 Fractures (Type 33-B):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 Managed via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 open reduction and fixation using 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anterior-to-posterior headless compression screws or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 countersunk lag screws.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702133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78798-DDBE-820C-710C-0CE27196F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60B6E1-F624-ADF2-205A-800EF36B15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IN" b="1" dirty="0">
                <a:solidFill>
                  <a:srgbClr val="0A0A0A"/>
                </a:solidFill>
                <a:latin typeface="Google Sans"/>
              </a:rPr>
              <a:t>Open Fractures / Severe Soft Tissue Loss:</a:t>
            </a:r>
          </a:p>
          <a:p>
            <a:pPr>
              <a:lnSpc>
                <a:spcPts val="1800"/>
              </a:lnSpc>
            </a:pPr>
            <a:endParaRPr lang="en-IN" dirty="0">
              <a:solidFill>
                <a:srgbClr val="0A0A0A"/>
              </a:solidFill>
              <a:latin typeface="Google Sans"/>
            </a:endParaRPr>
          </a:p>
          <a:p>
            <a:pPr marL="742950" lvl="1" indent="-285750">
              <a:lnSpc>
                <a:spcPts val="1800"/>
              </a:lnSpc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Managed via emergency debridement, joint irrigation, and</a:t>
            </a:r>
          </a:p>
          <a:p>
            <a:pPr marL="742950" lvl="1" indent="-285750">
              <a:lnSpc>
                <a:spcPts val="1800"/>
              </a:lnSpc>
            </a:pPr>
            <a:endParaRPr lang="en-IN" dirty="0">
              <a:solidFill>
                <a:srgbClr val="0A0A0A"/>
              </a:solidFill>
              <a:latin typeface="Google Sans"/>
            </a:endParaRPr>
          </a:p>
          <a:p>
            <a:pPr marL="457200" lvl="1" indent="0">
              <a:lnSpc>
                <a:spcPts val="1800"/>
              </a:lnSpc>
              <a:buNone/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 application of a spanning </a:t>
            </a:r>
            <a:r>
              <a:rPr lang="en-IN" b="1" dirty="0">
                <a:solidFill>
                  <a:srgbClr val="0A0A0A"/>
                </a:solidFill>
                <a:latin typeface="Google Sans"/>
              </a:rPr>
              <a:t>bridging external fixator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.</a:t>
            </a:r>
          </a:p>
          <a:p>
            <a:pPr marL="457200" lvl="1" indent="0">
              <a:lnSpc>
                <a:spcPts val="1800"/>
              </a:lnSpc>
              <a:buNone/>
            </a:pPr>
            <a:endParaRPr lang="en-IN" dirty="0">
              <a:solidFill>
                <a:srgbClr val="0A0A0A"/>
              </a:solidFill>
              <a:latin typeface="Google Sans"/>
            </a:endParaRPr>
          </a:p>
          <a:p>
            <a:pPr marL="742950" lvl="1" indent="-285750">
              <a:lnSpc>
                <a:spcPts val="1800"/>
              </a:lnSpc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Definitive internal fixation is delayed until the</a:t>
            </a:r>
          </a:p>
          <a:p>
            <a:pPr marL="742950" lvl="1" indent="-285750">
              <a:lnSpc>
                <a:spcPts val="1800"/>
              </a:lnSpc>
            </a:pPr>
            <a:endParaRPr lang="en-IN" dirty="0">
              <a:solidFill>
                <a:srgbClr val="0A0A0A"/>
              </a:solidFill>
              <a:latin typeface="Google Sans"/>
            </a:endParaRPr>
          </a:p>
          <a:p>
            <a:pPr marL="457200" lvl="1" indent="0">
              <a:lnSpc>
                <a:spcPts val="1800"/>
              </a:lnSpc>
              <a:buNone/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 soft tissue envelope heals ("Damage Control Orthopaedics").</a:t>
            </a:r>
          </a:p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BF7729-E54C-EFA2-B9D3-02B421BB8A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6467" y="2825001"/>
            <a:ext cx="2689134" cy="366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9172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9A103-CC68-3F7D-055C-35375DEDE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4C88800-26B3-92C8-09B5-03F1C2A855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31192" y="2366963"/>
            <a:ext cx="5529615" cy="342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420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AFBA9-C775-E871-F1B0-C9D21D7A6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 Complications of Distal Femur Fractures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029989-4EDD-DF13-FA81-4AD4ACF61E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Malunion (Varus/Valgus/Rotational):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Most common when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 using non-locking hardware or during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 improper nail insertion.</a:t>
            </a:r>
          </a:p>
          <a:p>
            <a:pPr>
              <a:lnSpc>
                <a:spcPts val="18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Knee Stiffness / Arthrofibrosis: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Result of inadequate fixation 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strength that prevents early postoperative mobilization.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300448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592CB-E055-5072-6F9C-F8B281E44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D997A9-3D5F-387A-D14A-88F220B979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Non-union &amp; Implant Failure: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Distal femoral fractures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 are prone to delayed healing at the 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metaphyseal junction, leading to plate breakage over time.</a:t>
            </a:r>
          </a:p>
          <a:p>
            <a:pPr marL="0" indent="0">
              <a:lnSpc>
                <a:spcPts val="1800"/>
              </a:lnSpc>
              <a:buNone/>
            </a:pPr>
            <a:endParaRPr lang="en-US" dirty="0">
              <a:solidFill>
                <a:srgbClr val="0A0A0A"/>
              </a:solidFill>
              <a:latin typeface="Google Sans"/>
            </a:endParaRPr>
          </a:p>
          <a:p>
            <a:pPr>
              <a:lnSpc>
                <a:spcPts val="18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Infection: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Particularly high in open fractures or 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extensive open surgical exposures.</a:t>
            </a:r>
          </a:p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633D5D-2F7E-4347-D127-3439141AEC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1347" y="2026041"/>
            <a:ext cx="2865368" cy="428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955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83EE3-99E7-0E9C-2942-62352DA7E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Summary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2002BD-F031-E3D9-9E46-38E49F77B0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Patella Fractures: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Check the extensor mechanism with 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the Straight Leg Raise test. Tension Band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 Wiring (TBW) converts tensile forces to compression forces.</a:t>
            </a:r>
          </a:p>
          <a:p>
            <a:pPr>
              <a:lnSpc>
                <a:spcPts val="1800"/>
              </a:lnSpc>
            </a:pPr>
            <a:r>
              <a:rPr lang="en-US" b="1" i="0" dirty="0">
                <a:solidFill>
                  <a:srgbClr val="0A0A0A"/>
                </a:solidFill>
                <a:effectLst/>
                <a:latin typeface="Google Sans"/>
              </a:rPr>
              <a:t>Distal Femur Fractures: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 The gastrocnemius muscle routinely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 causes posterior displacement of the distal fragment.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8381499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AB65F-1B45-C072-9255-686160AC3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C2833B-06BC-3DDF-86FE-30BEC2B396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Always rule out popliteal artery injury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in 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displaced distal femur injuries.</a:t>
            </a:r>
          </a:p>
          <a:p>
            <a:pPr>
              <a:lnSpc>
                <a:spcPts val="18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Early range of motion is the ultimate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 goal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for both fractures; rigid fixation is 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required to achieve this and prevent devastating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 joint stiffness.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918098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13C43-8B56-5BCD-555C-860E8C79C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6DEBF70-86CC-78A9-A0A2-B351A91AD3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0712" y="2366963"/>
            <a:ext cx="8990576" cy="342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925169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65</TotalTime>
  <Words>1600</Words>
  <Application>Microsoft Office PowerPoint</Application>
  <PresentationFormat>Widescreen</PresentationFormat>
  <Paragraphs>261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8" baseType="lpstr">
      <vt:lpstr>Arial</vt:lpstr>
      <vt:lpstr>Google Sans</vt:lpstr>
      <vt:lpstr>Tw Cen MT</vt:lpstr>
      <vt:lpstr>Droplet</vt:lpstr>
      <vt:lpstr> Patella and Distal Femur Fractures</vt:lpstr>
      <vt:lpstr> Fracture Patella </vt:lpstr>
      <vt:lpstr>PowerPoint Presentation</vt:lpstr>
      <vt:lpstr>Surgical Anatomy &amp; Biomechanics of the Patella</vt:lpstr>
      <vt:lpstr>PowerPoint Presentation</vt:lpstr>
      <vt:lpstr>Mechanism of Injury </vt:lpstr>
      <vt:lpstr>Classification:</vt:lpstr>
      <vt:lpstr>Clinical Presentation &amp; Bedside Examination</vt:lpstr>
      <vt:lpstr>PowerPoint Presentation</vt:lpstr>
      <vt:lpstr>Radiological Evaluation Protocol</vt:lpstr>
      <vt:lpstr>PowerPoint Presentation</vt:lpstr>
      <vt:lpstr> Non-Operative Management</vt:lpstr>
      <vt:lpstr>PowerPoint Presentation</vt:lpstr>
      <vt:lpstr>Surgical Management: Tension Band Wiring (TBW)</vt:lpstr>
      <vt:lpstr>PowerPoint Presentation</vt:lpstr>
      <vt:lpstr>Surgical Management for Comminuted Patella Fractures</vt:lpstr>
      <vt:lpstr>PowerPoint Presentation</vt:lpstr>
      <vt:lpstr>Complications of Patella Fractures</vt:lpstr>
      <vt:lpstr>PowerPoint Presentation</vt:lpstr>
      <vt:lpstr> Fracture Distal Femur </vt:lpstr>
      <vt:lpstr>Epidemiology</vt:lpstr>
      <vt:lpstr>Deforming Muscle Forces</vt:lpstr>
      <vt:lpstr>PowerPoint Presentation</vt:lpstr>
      <vt:lpstr>CLASSIFICATION</vt:lpstr>
      <vt:lpstr>AO/OTA Classification of Distal Femur Fractures</vt:lpstr>
      <vt:lpstr>PowerPoint Presentation</vt:lpstr>
      <vt:lpstr> Clinical Presentation &amp; Critical Neurovascular Check</vt:lpstr>
      <vt:lpstr>PowerPoint Presentation</vt:lpstr>
      <vt:lpstr>PowerPoint Presentation</vt:lpstr>
      <vt:lpstr>Radiological Workup &amp; Advanced Imaging</vt:lpstr>
      <vt:lpstr>PowerPoint Presentation</vt:lpstr>
      <vt:lpstr> Temporary &amp; Non-Operative Management</vt:lpstr>
      <vt:lpstr>PowerPoint Presentation</vt:lpstr>
      <vt:lpstr>Definitive Surgical Management Strategy</vt:lpstr>
      <vt:lpstr>PowerPoint Presentation</vt:lpstr>
      <vt:lpstr>PowerPoint Presentation</vt:lpstr>
      <vt:lpstr>Surgical Management of Unicondylar &amp;  Open Fractures</vt:lpstr>
      <vt:lpstr>PowerPoint Presentation</vt:lpstr>
      <vt:lpstr>PowerPoint Presentation</vt:lpstr>
      <vt:lpstr> Complications of Distal Femur Fractures</vt:lpstr>
      <vt:lpstr>PowerPoint Presentation</vt:lpstr>
      <vt:lpstr>Summary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sanju dey</dc:creator>
  <cp:lastModifiedBy>sanju dey</cp:lastModifiedBy>
  <cp:revision>8</cp:revision>
  <dcterms:created xsi:type="dcterms:W3CDTF">2026-07-12T17:01:06Z</dcterms:created>
  <dcterms:modified xsi:type="dcterms:W3CDTF">2026-07-17T03:31:24Z</dcterms:modified>
</cp:coreProperties>
</file>